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0" r:id="rId7"/>
    <p:sldId id="286" r:id="rId8"/>
    <p:sldId id="271" r:id="rId9"/>
    <p:sldId id="291" r:id="rId10"/>
    <p:sldId id="287" r:id="rId11"/>
    <p:sldId id="288" r:id="rId12"/>
    <p:sldId id="290" r:id="rId13"/>
    <p:sldId id="289" r:id="rId14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6"/>
      <p:bold r:id="rId17"/>
    </p:embeddedFon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Nunito" pitchFamily="2" charset="-52"/>
      <p:regular r:id="rId26"/>
      <p:bold r:id="rId27"/>
      <p:italic r:id="rId28"/>
      <p:boldItalic r:id="rId29"/>
    </p:embeddedFont>
    <p:embeddedFont>
      <p:font typeface="Nunito SemiBold" panose="020B0604020202020204" pitchFamily="2" charset="-52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EAAC33-794D-4ED7-8730-546966D8D98C}">
  <a:tblStyle styleId="{95EAAC33-794D-4ED7-8730-546966D8D9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83024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USTOM_4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7" r:id="rId6"/>
    <p:sldLayoutId id="2147483659" r:id="rId7"/>
    <p:sldLayoutId id="2147483660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979712" y="627534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учреждение центр развития ребенка - детский сад № 82 «Сказка»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Новороссийск</a:t>
            </a:r>
            <a:br>
              <a:rPr lang="ru-RU" dirty="0"/>
            </a:b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83;p15"/>
          <p:cNvSpPr txBox="1">
            <a:spLocks/>
          </p:cNvSpPr>
          <p:nvPr/>
        </p:nvSpPr>
        <p:spPr>
          <a:xfrm>
            <a:off x="1223628" y="1851670"/>
            <a:ext cx="6696744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календарного планирования 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4 – 5 лет</a:t>
            </a:r>
          </a:p>
          <a:p>
            <a:endParaRPr lang="ru-RU" sz="1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Новороссийск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56176" y="3555280"/>
            <a:ext cx="158417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Подольская И.Б.</a:t>
            </a:r>
          </a:p>
          <a:p>
            <a:pPr algn="r"/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027" name="Picture 3" descr="C:\Users\79183\Desktop\Скриншот 07.12.22_10.52.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7896"/>
            <a:ext cx="3331805" cy="480399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5652120" y="137667"/>
            <a:ext cx="2952328" cy="864096"/>
          </a:xfrm>
          <a:prstGeom prst="wedgeEllipseCallout">
            <a:avLst>
              <a:gd name="adj1" fmla="val -68904"/>
              <a:gd name="adj2" fmla="val 67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задачи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23528" y="554113"/>
            <a:ext cx="2088232" cy="805036"/>
          </a:xfrm>
          <a:prstGeom prst="wedgeRoundRectCallout">
            <a:avLst>
              <a:gd name="adj1" fmla="val 89404"/>
              <a:gd name="adj2" fmla="val 1247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Рефлексивный круг 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я делаю с бабушкой и дедуш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кой»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-46781" y="1929905"/>
            <a:ext cx="2952328" cy="657708"/>
          </a:xfrm>
          <a:prstGeom prst="wedgeEllipseCallout">
            <a:avLst>
              <a:gd name="adj1" fmla="val 57888"/>
              <a:gd name="adj2" fmla="val 311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детей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открытку  (подарок) и принести фотографии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6000765" y="1851670"/>
            <a:ext cx="2723331" cy="657708"/>
          </a:xfrm>
          <a:prstGeom prst="wedgeEllipseCallout">
            <a:avLst>
              <a:gd name="adj1" fmla="val -71763"/>
              <a:gd name="adj2" fmla="val 891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 - иллюстративный 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Фотографии, фотоальбомы книги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226045" y="3939902"/>
            <a:ext cx="2723331" cy="657708"/>
          </a:xfrm>
          <a:prstGeom prst="wedgeEllipseCallout">
            <a:avLst>
              <a:gd name="adj1" fmla="val 56597"/>
              <a:gd name="adj2" fmla="val -832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Среда: игры.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– ролевые, подвижные, дидактические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6045661" y="2859782"/>
            <a:ext cx="2723331" cy="657708"/>
          </a:xfrm>
          <a:prstGeom prst="wedgeEllipseCallout">
            <a:avLst>
              <a:gd name="adj1" fmla="val -68615"/>
              <a:gd name="adj2" fmla="val 123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5881117" y="3795887"/>
            <a:ext cx="2723331" cy="540138"/>
          </a:xfrm>
          <a:prstGeom prst="wedgeEllipseCallout">
            <a:avLst>
              <a:gd name="adj1" fmla="val -54275"/>
              <a:gd name="adj2" fmla="val 1050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семьей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051" name="Picture 3" descr="C:\Users\79183\Desktop\Скриншот 07.12.22_15.15.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96" y="65136"/>
            <a:ext cx="3465329" cy="513360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722486" y="375345"/>
            <a:ext cx="2723331" cy="657708"/>
          </a:xfrm>
          <a:prstGeom prst="wedgeEllipseCallout">
            <a:avLst>
              <a:gd name="adj1" fmla="val 59396"/>
              <a:gd name="adj2" fmla="val 87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ООД – воспитатель 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6103218" y="3003798"/>
            <a:ext cx="2723331" cy="657708"/>
          </a:xfrm>
          <a:prstGeom prst="wedgeEllipseCallout">
            <a:avLst>
              <a:gd name="adj1" fmla="val -40984"/>
              <a:gd name="adj2" fmla="val 71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 литературы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722487" y="1583700"/>
            <a:ext cx="2723331" cy="657708"/>
          </a:xfrm>
          <a:prstGeom prst="wedgeEllipseCallout">
            <a:avLst>
              <a:gd name="adj1" fmla="val 69539"/>
              <a:gd name="adj2" fmla="val 110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ООД – музыкальный руководитель 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6300192" y="4290242"/>
            <a:ext cx="2723331" cy="657708"/>
          </a:xfrm>
          <a:prstGeom prst="wedgeEllipseCallout">
            <a:avLst>
              <a:gd name="adj1" fmla="val -51477"/>
              <a:gd name="adj2" fmla="val -47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</a:p>
          <a:p>
            <a:pPr algn="ctr"/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592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31457"/>
            <a:ext cx="2240493" cy="224049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2963"/>
            <a:ext cx="4032448" cy="302433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71600" y="555526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 на основе базовых ценностей по следующим этапам: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знакомство, которое реализуется в различных формах.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коллективного проекта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рамках которого создаются творческие продукты.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события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формирует ценности. 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51670"/>
            <a:ext cx="3168352" cy="237626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290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10" name="Google Shape;410;p37"/>
          <p:cNvSpPr txBox="1">
            <a:spLocks noGrp="1"/>
          </p:cNvSpPr>
          <p:nvPr>
            <p:ph type="ctrTitle" idx="4294967295"/>
          </p:nvPr>
        </p:nvSpPr>
        <p:spPr>
          <a:xfrm>
            <a:off x="467544" y="2103422"/>
            <a:ext cx="4238625" cy="9366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" name="Google Shape;413;p37"/>
          <p:cNvSpPr/>
          <p:nvPr/>
        </p:nvSpPr>
        <p:spPr>
          <a:xfrm>
            <a:off x="5698675" y="1712225"/>
            <a:ext cx="1861301" cy="1719020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825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1187624" y="555526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обоснование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1"/>
          </p:nvPr>
        </p:nvSpPr>
        <p:spPr>
          <a:xfrm rot="16200000">
            <a:off x="-286611" y="2521624"/>
            <a:ext cx="2948472" cy="57606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  РПВ 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pic>
        <p:nvPicPr>
          <p:cNvPr id="1026" name="Picture 2" descr="C:\Users\79183\Desktop\Скриншот 05.12.22_08.09.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28" y="1355219"/>
            <a:ext cx="2032184" cy="290747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90;p16"/>
          <p:cNvSpPr txBox="1">
            <a:spLocks/>
          </p:cNvSpPr>
          <p:nvPr/>
        </p:nvSpPr>
        <p:spPr>
          <a:xfrm rot="16200000">
            <a:off x="3657037" y="2468715"/>
            <a:ext cx="2982056" cy="72008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 воспитания </a:t>
            </a: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79183\Desktop\Скриншот 05.12.22_08.47.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93" y="1335422"/>
            <a:ext cx="2163809" cy="2947073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79512" y="4402494"/>
            <a:ext cx="3872472" cy="637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ОДОБРЕНА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решением федерального учебно-методического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объединения по общему образованию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(протокол от «01»  июля 2021 г  № 2/21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99992" y="4415868"/>
            <a:ext cx="3590134" cy="637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творческой группой учреждения/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 педагогическим советом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ctrTitle" idx="4294967295"/>
          </p:nvPr>
        </p:nvSpPr>
        <p:spPr>
          <a:xfrm>
            <a:off x="4405313" y="681038"/>
            <a:ext cx="4738687" cy="3921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b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отдельный</a:t>
            </a:r>
            <a:b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но… </a:t>
            </a:r>
            <a:br>
              <a:rPr lang="ru-RU" sz="6000" dirty="0">
                <a:solidFill>
                  <a:schemeClr val="accent3">
                    <a:lumMod val="75000"/>
                  </a:schemeClr>
                </a:solidFill>
              </a:rPr>
            </a:br>
            <a:endParaRPr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01" name="Google Shape;201;p17"/>
          <p:cNvGrpSpPr/>
          <p:nvPr/>
        </p:nvGrpSpPr>
        <p:grpSpPr>
          <a:xfrm>
            <a:off x="3331095" y="543183"/>
            <a:ext cx="2509394" cy="2463112"/>
            <a:chOff x="576654" y="555403"/>
            <a:chExt cx="3865959" cy="3794658"/>
          </a:xfrm>
        </p:grpSpPr>
        <p:sp>
          <p:nvSpPr>
            <p:cNvPr id="202" name="Google Shape;202;p17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" name="Picture 3" descr="C:\Users\79183\Desktop\Скриншот 05.12.22_08.47.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766049"/>
            <a:ext cx="2448273" cy="371882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368;p33"/>
          <p:cNvSpPr/>
          <p:nvPr/>
        </p:nvSpPr>
        <p:spPr>
          <a:xfrm rot="-711326">
            <a:off x="7926009" y="3975194"/>
            <a:ext cx="1164772" cy="1157643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Прямоугольник 14"/>
          <p:cNvSpPr/>
          <p:nvPr/>
        </p:nvSpPr>
        <p:spPr>
          <a:xfrm>
            <a:off x="3309934" y="113159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…является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основной образовательной программы дошкольного образования МАДОУ детский сад № 82 «Сказка». Имеет три раздела.</a:t>
            </a:r>
          </a:p>
        </p:txBody>
      </p:sp>
      <p:pic>
        <p:nvPicPr>
          <p:cNvPr id="1026" name="Picture 2" descr="C:\Users\79183\Desktop\Скриншот 05.12.22_10.14.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726" y="2002215"/>
            <a:ext cx="3744416" cy="251262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6</a:t>
            </a:r>
            <a:endParaRPr sz="72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779963"/>
              </p:ext>
            </p:extLst>
          </p:nvPr>
        </p:nvGraphicFramePr>
        <p:xfrm>
          <a:off x="1763688" y="915566"/>
          <a:ext cx="6096000" cy="31792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7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ВОСПИТАНИЯ</a:t>
                      </a:r>
                    </a:p>
                    <a:p>
                      <a:pPr algn="ctr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ЦЕННОСТИ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Патриотическое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Родина,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Человек, семья, дружба,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сотрудничество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1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и оздоровительное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Этико-эстетическое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красота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Воспитатель: </a:t>
            </a:r>
          </a:p>
        </p:txBody>
      </p:sp>
      <p:sp>
        <p:nvSpPr>
          <p:cNvPr id="226" name="Google Shape;226;p20"/>
          <p:cNvSpPr txBox="1">
            <a:spLocks noGrp="1"/>
          </p:cNvSpPr>
          <p:nvPr>
            <p:ph type="body" idx="1"/>
          </p:nvPr>
        </p:nvSpPr>
        <p:spPr>
          <a:xfrm>
            <a:off x="789594" y="1635646"/>
            <a:ext cx="6858899" cy="24230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</a:pPr>
            <a:r>
              <a:rPr lang="ru-RU" dirty="0"/>
              <a:t>Образовательная программа детского сада.</a:t>
            </a: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</a:pPr>
            <a:r>
              <a:rPr lang="ru-RU" dirty="0"/>
              <a:t>Рабочая программа воспитания.</a:t>
            </a:r>
            <a:endParaRPr dirty="0"/>
          </a:p>
          <a:p>
            <a:pPr lvl="0">
              <a:spcBef>
                <a:spcPts val="1000"/>
              </a:spcBef>
            </a:pPr>
            <a:r>
              <a:rPr lang="ru-RU" dirty="0"/>
              <a:t>Паспорт группы. </a:t>
            </a:r>
          </a:p>
          <a:p>
            <a:pPr lvl="0">
              <a:spcBef>
                <a:spcPts val="1000"/>
              </a:spcBef>
            </a:pPr>
            <a:r>
              <a:rPr lang="ru-RU" dirty="0"/>
              <a:t>Календарный план </a:t>
            </a:r>
            <a:r>
              <a:rPr lang="ru-RU" dirty="0" err="1"/>
              <a:t>воспитательно</a:t>
            </a:r>
            <a:r>
              <a:rPr lang="ru-RU" dirty="0"/>
              <a:t> – образовательной работы педагога.</a:t>
            </a: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✗"/>
            </a:pPr>
            <a:endParaRPr lang="ru-RU" dirty="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✗"/>
            </a:pPr>
            <a:endParaRPr lang="ru-RU" dirty="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✗"/>
            </a:pPr>
            <a:endParaRPr dirty="0"/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183\Desktop\Скриншот 05.12.22_11.17.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1470"/>
            <a:ext cx="3960440" cy="484778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291746" y="3075806"/>
            <a:ext cx="2585009" cy="1080120"/>
          </a:xfrm>
          <a:prstGeom prst="wedgeRoundRectCallout">
            <a:avLst>
              <a:gd name="adj1" fmla="val 83122"/>
              <a:gd name="adj2" fmla="val 78604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календарный план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050" name="Picture 2" descr="C:\Users\79183\Desktop\Скриншот 07.12.22_10.02.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91" y="123478"/>
            <a:ext cx="3672408" cy="489459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30615"/>
            <a:ext cx="529066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Соединительная линия уступом 2"/>
          <p:cNvCxnSpPr/>
          <p:nvPr/>
        </p:nvCxnSpPr>
        <p:spPr>
          <a:xfrm rot="10800000">
            <a:off x="899592" y="339502"/>
            <a:ext cx="3672408" cy="1368152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rot="10800000">
            <a:off x="1086694" y="1809030"/>
            <a:ext cx="3485306" cy="33067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stCxn id="6" idx="1"/>
          </p:cNvCxnSpPr>
          <p:nvPr/>
        </p:nvCxnSpPr>
        <p:spPr>
          <a:xfrm rot="10800000" flipV="1">
            <a:off x="1086694" y="2570774"/>
            <a:ext cx="3485306" cy="1009087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rot="10800000" flipV="1">
            <a:off x="1086694" y="2859781"/>
            <a:ext cx="3413298" cy="1881567"/>
          </a:xfrm>
          <a:prstGeom prst="bentConnector3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66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074" name="Picture 2" descr="C:\Users\79183\Desktop\щщщ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242"/>
            <a:ext cx="3723617" cy="509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15566"/>
            <a:ext cx="529066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Соединительная линия уступом 3"/>
          <p:cNvCxnSpPr/>
          <p:nvPr/>
        </p:nvCxnSpPr>
        <p:spPr>
          <a:xfrm rot="10800000">
            <a:off x="1403648" y="2787774"/>
            <a:ext cx="3384376" cy="288032"/>
          </a:xfrm>
          <a:prstGeom prst="bentConnector3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rot="10800000" flipV="1">
            <a:off x="1187624" y="3507854"/>
            <a:ext cx="3672408" cy="936104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1234827" y="699542"/>
            <a:ext cx="63367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Этапы: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знакомство, которое реализуется в различных формах.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коллективного проекта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события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формирует ценности. </a:t>
            </a:r>
          </a:p>
        </p:txBody>
      </p:sp>
      <p:sp>
        <p:nvSpPr>
          <p:cNvPr id="4" name="Овал 3"/>
          <p:cNvSpPr/>
          <p:nvPr/>
        </p:nvSpPr>
        <p:spPr>
          <a:xfrm>
            <a:off x="479215" y="1029122"/>
            <a:ext cx="648072" cy="648072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476028" y="2099925"/>
            <a:ext cx="648072" cy="648072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476028" y="3046462"/>
            <a:ext cx="648072" cy="648072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17956791"/>
      </p:ext>
    </p:extLst>
  </p:cSld>
  <p:clrMapOvr>
    <a:masterClrMapping/>
  </p:clrMapOvr>
</p:sld>
</file>

<file path=ppt/theme/theme1.xml><?xml version="1.0" encoding="utf-8"?>
<a:theme xmlns:a="http://schemas.openxmlformats.org/drawingml/2006/main" name="Curio templat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309</Words>
  <Application>Microsoft Office PowerPoint</Application>
  <PresentationFormat>Экран (16:9)</PresentationFormat>
  <Paragraphs>95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Calibri</vt:lpstr>
      <vt:lpstr>Nunito</vt:lpstr>
      <vt:lpstr>Amatic SC</vt:lpstr>
      <vt:lpstr>Arial</vt:lpstr>
      <vt:lpstr>Times New Roman</vt:lpstr>
      <vt:lpstr>Arial Narrow</vt:lpstr>
      <vt:lpstr>Nunito SemiBold</vt:lpstr>
      <vt:lpstr>Curio template</vt:lpstr>
      <vt:lpstr>Муниципальное автономное дошкольное образовательное  учреждение центр развития ребенка - детский сад № 82 «Сказка» муниципального образования город Новороссийск </vt:lpstr>
      <vt:lpstr>Нормативное обоснование</vt:lpstr>
      <vt:lpstr> Документ отдельный но…  </vt:lpstr>
      <vt:lpstr>Презентация PowerPoint</vt:lpstr>
      <vt:lpstr>Воспитатель: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</dc:creator>
  <cp:lastModifiedBy>Пользователь</cp:lastModifiedBy>
  <cp:revision>43</cp:revision>
  <dcterms:modified xsi:type="dcterms:W3CDTF">2023-04-11T07:22:16Z</dcterms:modified>
</cp:coreProperties>
</file>