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28" r:id="rId2"/>
    <p:sldMasterId id="2147483776" r:id="rId3"/>
    <p:sldMasterId id="2147483779" r:id="rId4"/>
    <p:sldMasterId id="2147483806" r:id="rId5"/>
  </p:sldMasterIdLst>
  <p:notesMasterIdLst>
    <p:notesMasterId r:id="rId18"/>
  </p:notesMasterIdLst>
  <p:sldIdLst>
    <p:sldId id="422" r:id="rId6"/>
    <p:sldId id="440" r:id="rId7"/>
    <p:sldId id="431" r:id="rId8"/>
    <p:sldId id="441" r:id="rId9"/>
    <p:sldId id="434" r:id="rId10"/>
    <p:sldId id="423" r:id="rId11"/>
    <p:sldId id="444" r:id="rId12"/>
    <p:sldId id="448" r:id="rId13"/>
    <p:sldId id="449" r:id="rId14"/>
    <p:sldId id="451" r:id="rId15"/>
    <p:sldId id="450" r:id="rId16"/>
    <p:sldId id="460" r:id="rId17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GulimChe" panose="020B0609000101010101" pitchFamily="49" charset="-12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121"/>
    <a:srgbClr val="660066"/>
    <a:srgbClr val="9900CC"/>
    <a:srgbClr val="9900FF"/>
    <a:srgbClr val="FF33CC"/>
    <a:srgbClr val="000099"/>
    <a:srgbClr val="FFFF66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9852" autoAdjust="0"/>
  </p:normalViewPr>
  <p:slideViewPr>
    <p:cSldViewPr>
      <p:cViewPr varScale="1">
        <p:scale>
          <a:sx n="81" d="100"/>
          <a:sy n="81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1F185561-CF36-4A62-B01F-8D9A58203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6F3F8C38-B9D0-4173-A152-6CB15A1087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8E4D279-4A7D-4AF6-8C0E-3529913CAAA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9" name="Rectangle 5">
            <a:extLst>
              <a:ext uri="{FF2B5EF4-FFF2-40B4-BE49-F238E27FC236}">
                <a16:creationId xmlns:a16="http://schemas.microsoft.com/office/drawing/2014/main" id="{DECD8FE0-BC40-4C59-97AF-9FDEA58CD2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374790" name="Rectangle 6">
            <a:extLst>
              <a:ext uri="{FF2B5EF4-FFF2-40B4-BE49-F238E27FC236}">
                <a16:creationId xmlns:a16="http://schemas.microsoft.com/office/drawing/2014/main" id="{85A8B0EC-A723-4CFD-BBA9-345971AE7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4791" name="Rectangle 7">
            <a:extLst>
              <a:ext uri="{FF2B5EF4-FFF2-40B4-BE49-F238E27FC236}">
                <a16:creationId xmlns:a16="http://schemas.microsoft.com/office/drawing/2014/main" id="{793D13DA-F91B-4E63-AD72-791870E40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fld id="{CAA5531F-2F0A-4D60-A000-F0EAD48E82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F330F6C0-5A2D-4586-A748-487F7EAECC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5E1D488C-D1F9-4339-91D3-ACC6CEE9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C750B119-02C8-4991-837A-8CE0A0DC9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9pPr>
          </a:lstStyle>
          <a:p>
            <a:pPr eaLnBrk="1" hangingPunct="1"/>
            <a:fld id="{F384CC04-8F34-4808-AB3B-997EADF50D1D}" type="slidenum">
              <a:rPr lang="ru-RU" altLang="ru-RU" sz="1200" b="0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67032837-987A-4AB7-B7AA-34475DBD64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766A6F1F-3499-4569-85D6-0B7146858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F8F5C999-3AFD-4AF8-9A89-5B7BF3F47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9pPr>
          </a:lstStyle>
          <a:p>
            <a:pPr eaLnBrk="1" hangingPunct="1"/>
            <a:fld id="{DC932FC4-5C50-4082-910D-B10EC33E42D1}" type="slidenum">
              <a:rPr lang="ru-RU" altLang="ru-RU" sz="1200" b="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1112E58-3292-40FF-A81D-A37072E890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6920034-FBBF-4996-A960-B6BE266B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062BD89-9CB7-4049-8723-FCE453459B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F22D428D-A207-4AE1-8BFB-FCFB7993A14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E1190C26-9668-4176-AF36-A10C351C238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DCC368D2-5253-423E-A89C-FC7E7E94E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C365105F-2203-4E12-B965-6A070CAFE0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8A803642-35F1-4415-9525-D118D44EB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B99AEA7D-14B3-4CD6-8C93-A3924F5F1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06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07AB4FE-C5C7-4D31-9DCF-846DE8EE3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3C75465-60BA-4D96-A166-B806F639C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58DC789-D807-4A65-9D73-D472590F8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13362-549C-47DB-9E82-DF2F0B1A6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51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A578F5E-8E7D-4B46-8A20-0809D50D7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68241D5-A4CE-42F5-843A-4AACE79DA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7F4B684-5D3C-4053-846E-E5DECFF58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F65CE-2858-400D-806A-3A8D30920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9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BD7E088-4368-44CE-883E-F76B013A2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A736D76-F86C-4927-B0C0-7ABA20BFE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E5CAFCD-8205-410D-8A7F-68C6670C9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2A149-B0C9-4498-8E57-724801993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7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B7329-EF07-40B7-A65C-E1B56269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6BF52C62-83E9-4801-9187-CFB53E4EB946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F2FE2-24A5-4D33-B458-52FEC5C9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21CA5-0088-4DCD-9118-29BF4682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652C1158-6C3A-442E-98DB-EDC4D155BE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675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68CDF-F60B-4EB9-9BF1-2A1A2715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1BDB90BF-9B05-4FA7-86A2-A403808721D0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29EB0A-8370-46D9-9535-4FB791B6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5D3F7-AC65-4016-B3E9-286F147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725DFDB0-1011-4A72-9781-FB4DB3AED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32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98514-8C02-4036-B9E6-6DE841D3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949267FE-F5C8-4495-BA66-E822EBCDCD30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8D90A-3D15-490A-A783-909BA591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FB98-2C6F-4B2C-A142-4D4E15C1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EDC28A76-D067-4E05-8D46-52885279DE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93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532773-1BA5-4564-B5AA-2947332D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1B97BFD7-DABE-41FF-8EC7-04A6A8F219E6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6DD85A-E47E-4B17-863D-60A3B645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D0231-09A5-426C-99E1-D1D789E2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D21F2942-E41F-49AA-B39B-14ED1504E4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09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C84A99-BD44-416A-B8B7-DA10D6C2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76AC3AB8-E1F2-40D3-A290-99B6AF7DF677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6F4B7-1FA8-4CC0-B305-026732C0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F316B0-B05E-4FB9-B544-C48D34DE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7404CB27-9A45-4B8A-AE9C-72E5EA74E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3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A8B8E1-DFF4-4342-9B64-51870CF6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4205A525-9B17-48AA-8EAF-A78E703C7DBA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EED9D-5A48-417E-A1FA-623E0BF8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B63172-EBA9-4395-87E8-8CCB25A1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B67AB09A-FE35-43D0-9C42-A4DA31866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00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2E19B5-8082-406D-A9B4-77184EDF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7091B699-B1C1-4432-9811-9BD48084E001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745E2C-0FE7-43C3-A33D-336B6FE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FC7AF0-7A4E-492D-9DE9-7B741F8B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D09CB7AE-1D65-4552-8E70-B984A6CB54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8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24CE4-58B4-4066-B977-52CA2626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A5110D3B-4BDD-4995-AB59-0A64EE2D3D1B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D1A126-0B85-40F6-A925-1143715E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FA6FE5-4C05-4208-BC39-26BEFAA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098F2C1D-F44C-4847-8C41-5B3EFD116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75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FAAD087-7617-4779-ACA0-7B42F6A4C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82A9C6-0F00-4377-AE45-F866B4A24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D27FBD5-C25A-4A05-83CA-84F2FA9D6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E0A4E-96A6-4751-8E1F-CF4A74435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039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6F4BF9-5777-4A9D-919C-3BF82455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100B171E-2C41-4641-BA9B-7408614B2CA4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BFCE6-DE76-412F-B9F8-78A9E6EA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EFE17-07D5-491D-9306-83281B46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D0C8387F-2B0C-4CF3-B8DC-257EEFE451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43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327F6-0792-4E6D-A6A8-AB964DAC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1586C249-B9B6-4346-B2CB-375FF1E7B58B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1CC77-54E0-4CEF-99B6-6CA88D32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C0C4C-F21F-48A8-A222-575E6152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1A27C273-4F5E-4A52-9222-6B7FF7796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38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80948-C34B-4E78-A401-40C2F221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fld id="{F75E5484-ABCE-4D67-9467-C8D3D378D775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11E5B-42EE-4E5E-83C2-2AD0B82C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GulimChe" pitchFamily="49" charset="-127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30620-D144-4A28-9E20-D7022FBC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ulimChe" panose="020B0609000101010101" pitchFamily="49" charset="-127"/>
              </a:defRPr>
            </a:lvl1pPr>
          </a:lstStyle>
          <a:p>
            <a:fld id="{3D3E3CFD-D401-4C51-AFF2-BBB2ABD875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141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6C94A-DCED-49AE-915A-3806197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581128"/>
            <a:ext cx="5652120" cy="11099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805264"/>
            <a:ext cx="5623718" cy="6556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213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558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EEFBDAD-16B6-4177-99EA-3B837B23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9142413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246" y="162880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046" y="34346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0948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E1621B-A9A5-4E35-A3CA-B300E33D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557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F475AD-63E7-4E71-98D3-3748BA114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272808" cy="144015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348880"/>
            <a:ext cx="5688632" cy="12961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70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31EEB2-F5F7-44E4-82D4-05ACD748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6597650"/>
            <a:ext cx="1616075" cy="3079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altLang="ru-RU" sz="1400" b="0">
                <a:solidFill>
                  <a:prstClr val="black"/>
                </a:solidFill>
                <a:latin typeface="Ariston" pitchFamily="66" charset="0"/>
              </a:rPr>
              <a:t>ProPowerPoint.Ru</a:t>
            </a:r>
            <a:endParaRPr lang="ru-RU" altLang="ru-RU" sz="1400" b="0">
              <a:solidFill>
                <a:prstClr val="black"/>
              </a:solidFill>
              <a:latin typeface="Ariston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447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99276A9-6F73-41B1-B417-E414887B9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597ACE8-C45B-4BA8-8240-30A10D407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D41144A-D92D-4C94-93C5-71D4CA63A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7591B-CCE5-4A66-BC91-A608B7D38E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7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36B549F-C5C5-4CD2-97F2-38CDA7033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BB6409-9FEC-4ABF-8D12-B481CD5D8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789CFFA-2EAA-455E-9D8A-7C62ED454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4EEA2-D4DC-44DC-8179-DC505A12B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15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144FC85-CC43-4298-9A03-499480192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C26CD27-D0EF-4859-BB10-7539C3A63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DE18286-0AFE-49F8-9C95-859AE6AB6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08F87-EF3F-435E-A676-835099089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94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D2BC265-E4AC-47E3-82E7-56F0E5C59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C4270E2-7899-4E59-B6A3-010B17936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1B7EFDA-6504-461A-B057-97EE22749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9FAFE-D67C-4D37-BDE4-63B9C8A31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28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CD99B20-7524-4825-862E-A0E7AEA94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B944F74-ED26-4C9A-9956-4A784B45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06DF67C-B04D-4DD1-A84B-FE53F0A89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6A891-1E0D-4656-A07C-D0C346D06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4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A0CDD2E-31A0-453B-9AC0-2A5799654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A7B265B-9D66-41A0-95D1-C379A6BE7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D058038-C768-4C10-9027-E07D5408A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4B545-EAF0-4B26-962A-C199ECBB6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97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C01CE62-1913-4713-97F8-DAA1C06E0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8944AA8-20A5-4489-BC00-F8B4D8A87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67A9EF-5647-4FE2-80D1-CD7B0CEAB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800E6-0464-43D3-B108-270B38C6C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39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E12192F-04B8-4C03-BECC-F85E357EBB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9BC59F50-E0A4-4F82-964D-5F1545FE7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>
                <a:latin typeface="Times New Roman" pitchFamily="18" charset="0"/>
              </a:endParaRPr>
            </a:p>
          </p:txBody>
        </p:sp>
        <p:grpSp>
          <p:nvGrpSpPr>
            <p:cNvPr id="4106" name="Group 4">
              <a:extLst>
                <a:ext uri="{FF2B5EF4-FFF2-40B4-BE49-F238E27FC236}">
                  <a16:creationId xmlns:a16="http://schemas.microsoft.com/office/drawing/2014/main" id="{48EA2893-7ECA-45B6-8A28-1050289AF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8EE193A9-7642-427D-9390-1CD01F3B6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5B89CE23-6887-4D29-9404-D71E7919C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7">
            <a:extLst>
              <a:ext uri="{FF2B5EF4-FFF2-40B4-BE49-F238E27FC236}">
                <a16:creationId xmlns:a16="http://schemas.microsoft.com/office/drawing/2014/main" id="{4DD4F350-25B6-4DC0-B59A-CD3D0AB5E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100" name="Rectangle 8">
            <a:extLst>
              <a:ext uri="{FF2B5EF4-FFF2-40B4-BE49-F238E27FC236}">
                <a16:creationId xmlns:a16="http://schemas.microsoft.com/office/drawing/2014/main" id="{9817B9A8-D7D0-44C7-95F8-FC78457A6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9577" name="Rectangle 9">
            <a:extLst>
              <a:ext uri="{FF2B5EF4-FFF2-40B4-BE49-F238E27FC236}">
                <a16:creationId xmlns:a16="http://schemas.microsoft.com/office/drawing/2014/main" id="{19D2B859-F77F-437A-B44B-4F09EBF644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0B82167E-2D25-45FB-80B1-4928DFC6A4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79" name="Rectangle 11">
            <a:extLst>
              <a:ext uri="{FF2B5EF4-FFF2-40B4-BE49-F238E27FC236}">
                <a16:creationId xmlns:a16="http://schemas.microsoft.com/office/drawing/2014/main" id="{46525D1C-9DF9-468E-81E2-1AD710C42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anose="020B0604020202020204" pitchFamily="34" charset="0"/>
              </a:defRPr>
            </a:lvl1pPr>
          </a:lstStyle>
          <a:p>
            <a:fld id="{D548E05B-197E-41B9-9D86-BB0D1FDCE8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67F0EB68-263C-4741-B758-4D19C61F315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3D74BEE-3D88-4F1F-B1B9-E7BB1EA0CC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>
            <a:extLst>
              <a:ext uri="{FF2B5EF4-FFF2-40B4-BE49-F238E27FC236}">
                <a16:creationId xmlns:a16="http://schemas.microsoft.com/office/drawing/2014/main" id="{3B9340F0-8DAB-48BB-91F9-42618A376C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5F417-7FB9-4408-8292-DA4BA052A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38905E8-1E3E-4055-A8A8-9A9A74F09409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D682AE-456F-4B5C-872E-0F998BB07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00499-32E7-499E-9583-20B2E8FE2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1414F0-3779-4D73-94C5-506C505E5D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13BE12F-4FDA-4DF8-890F-FE779DB6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65013994-6BE3-4793-AB82-6AD70C3473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2" name="Текст 2">
            <a:extLst>
              <a:ext uri="{FF2B5EF4-FFF2-40B4-BE49-F238E27FC236}">
                <a16:creationId xmlns:a16="http://schemas.microsoft.com/office/drawing/2014/main" id="{94291011-9831-4443-8CA4-606228DA3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4F8DAFA-D6D8-45E8-8D2B-77601E74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589A30E8-578E-46C7-BA98-99C1D8BB92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6" name="Текст 2">
            <a:extLst>
              <a:ext uri="{FF2B5EF4-FFF2-40B4-BE49-F238E27FC236}">
                <a16:creationId xmlns:a16="http://schemas.microsoft.com/office/drawing/2014/main" id="{59E33DE4-B681-4CEB-8758-A004C2A4E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4AE7D28-104D-408C-A602-1DE277E7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B60E6A2E-FEE9-49C4-9689-1CADCC2A6E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8" name="Текст 2">
            <a:extLst>
              <a:ext uri="{FF2B5EF4-FFF2-40B4-BE49-F238E27FC236}">
                <a16:creationId xmlns:a16="http://schemas.microsoft.com/office/drawing/2014/main" id="{62429767-4144-4039-A73C-4547A59D8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11">
            <a:extLst>
              <a:ext uri="{FF2B5EF4-FFF2-40B4-BE49-F238E27FC236}">
                <a16:creationId xmlns:a16="http://schemas.microsoft.com/office/drawing/2014/main" id="{4B2798B8-C1FF-4B84-82AF-0F3E9A6130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33400"/>
            <a:ext cx="4495800" cy="2514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51" name="WordArt 13">
            <a:extLst>
              <a:ext uri="{FF2B5EF4-FFF2-40B4-BE49-F238E27FC236}">
                <a16:creationId xmlns:a16="http://schemas.microsoft.com/office/drawing/2014/main" id="{059AC74E-0318-431D-8ECF-752581A59A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057400"/>
            <a:ext cx="5715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52" name="Прямоугольник 1">
            <a:extLst>
              <a:ext uri="{FF2B5EF4-FFF2-40B4-BE49-F238E27FC236}">
                <a16:creationId xmlns:a16="http://schemas.microsoft.com/office/drawing/2014/main" id="{21BD25B4-B388-4237-BCA9-FD88B1D5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48442"/>
            <a:ext cx="52814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9pPr>
          </a:lstStyle>
          <a:p>
            <a:pPr algn="ctr" eaLnBrk="1" hangingPunct="1"/>
            <a:r>
              <a:rPr lang="ru-RU" alt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ребенка- детский сад №82 «Сказка» муниципального образования город Новороссийск</a:t>
            </a:r>
            <a:endParaRPr lang="ru-RU" altLang="ru-RU" sz="1800" b="0" dirty="0"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D9BCC9-8F23-487D-B84D-31A07CA6BB97}"/>
              </a:ext>
            </a:extLst>
          </p:cNvPr>
          <p:cNvSpPr/>
          <p:nvPr/>
        </p:nvSpPr>
        <p:spPr>
          <a:xfrm>
            <a:off x="3276600" y="1834051"/>
            <a:ext cx="5586248" cy="45858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ru-RU" sz="36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Urdu Typesetting" panose="03020402040406030203" pitchFamily="66" charset="-78"/>
              </a:rPr>
              <a:t>«Давайте вместе порисуем или развитие </a:t>
            </a:r>
          </a:p>
          <a:p>
            <a:pPr>
              <a:defRPr/>
            </a:pPr>
            <a:r>
              <a:rPr lang="ru-RU" sz="36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Urdu Typesetting" panose="03020402040406030203" pitchFamily="66" charset="-78"/>
              </a:rPr>
              <a:t>художественно-творческих </a:t>
            </a:r>
          </a:p>
          <a:p>
            <a:pPr>
              <a:defRPr/>
            </a:pPr>
            <a:r>
              <a:rPr lang="ru-RU" sz="36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Urdu Typesetting" panose="03020402040406030203" pitchFamily="66" charset="-78"/>
              </a:rPr>
              <a:t>способностей детей</a:t>
            </a:r>
          </a:p>
          <a:p>
            <a:pPr>
              <a:defRPr/>
            </a:pPr>
            <a:r>
              <a:rPr lang="ru-RU" sz="360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Urdu Typesetting" panose="03020402040406030203" pitchFamily="66" charset="-78"/>
              </a:rPr>
              <a:t> дошкольного возраста»</a:t>
            </a:r>
          </a:p>
          <a:p>
            <a:pPr>
              <a:spcAft>
                <a:spcPts val="0"/>
              </a:spcAft>
              <a:defRPr/>
            </a:pPr>
            <a:endParaRPr lang="ru-RU" sz="3600" dirty="0">
              <a:ln/>
              <a:solidFill>
                <a:schemeClr val="accent4"/>
              </a:solidFill>
              <a:latin typeface="+mj-l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2000" dirty="0">
                <a:ln/>
                <a:solidFill>
                  <a:schemeClr val="accent4"/>
                </a:solidFill>
                <a:latin typeface="+mj-lt"/>
                <a:ea typeface="Times New Roman"/>
                <a:cs typeface="Times New Roman"/>
              </a:rPr>
              <a:t>Суркова Татьяна Дмитриевна,</a:t>
            </a:r>
            <a:endParaRPr lang="ru-RU" sz="2000" dirty="0">
              <a:ln/>
              <a:solidFill>
                <a:schemeClr val="accent4"/>
              </a:solidFill>
              <a:latin typeface="+mj-lt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2000" dirty="0">
                <a:ln/>
                <a:solidFill>
                  <a:schemeClr val="accent4"/>
                </a:solidFill>
                <a:latin typeface="+mj-lt"/>
                <a:ea typeface="Times New Roman"/>
                <a:cs typeface="Times New Roman"/>
              </a:rPr>
              <a:t>воспитатель</a:t>
            </a:r>
            <a:endParaRPr lang="ru-RU" sz="2000" dirty="0">
              <a:ln/>
              <a:solidFill>
                <a:schemeClr val="accent4"/>
              </a:solidFill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>
            <a:extLst>
              <a:ext uri="{FF2B5EF4-FFF2-40B4-BE49-F238E27FC236}">
                <a16:creationId xmlns:a16="http://schemas.microsoft.com/office/drawing/2014/main" id="{6E253048-C3A1-434E-AC30-7704B17A3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79" y="1244849"/>
            <a:ext cx="7772400" cy="812552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для детей постарше от 3-х лет…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C75490-1A9D-42FA-9E57-091AEBAF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41" y="2035174"/>
            <a:ext cx="5602844" cy="3222625"/>
          </a:xfrm>
        </p:spPr>
        <p:txBody>
          <a:bodyPr/>
          <a:lstStyle/>
          <a:p>
            <a:pPr algn="l" eaLnBrk="1" hangingPunct="1"/>
            <a:r>
              <a:rPr lang="ru-RU" altLang="ru-RU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Монотипия</a:t>
            </a:r>
          </a:p>
          <a:p>
            <a:pPr algn="l" eaLnBrk="1" hangingPunct="1"/>
            <a:r>
              <a:rPr lang="ru-RU" altLang="ru-RU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Тампонирование</a:t>
            </a:r>
          </a:p>
          <a:p>
            <a:pPr algn="l" eaLnBrk="1" hangingPunct="1"/>
            <a:r>
              <a:rPr lang="ru-RU" altLang="ru-RU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по мокрому листу</a:t>
            </a:r>
          </a:p>
          <a:p>
            <a:pPr algn="l" eaLnBrk="1" hangingPunct="1"/>
            <a:r>
              <a:rPr lang="ru-RU" altLang="ru-RU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«Тычком жесткой полусухой кистью</a:t>
            </a:r>
          </a:p>
          <a:p>
            <a:pPr algn="l" eaLnBrk="1" hangingPunct="1"/>
            <a:r>
              <a:rPr lang="ru-RU" altLang="ru-RU" sz="3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отпечатками листьев </a:t>
            </a:r>
            <a:endParaRPr lang="ru-RU" altLang="ru-RU" sz="3000" dirty="0">
              <a:solidFill>
                <a:srgbClr val="000099"/>
              </a:solidFill>
            </a:endParaRP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0998FEB7-31F0-491C-A736-EF1E903B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2" y="2038841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>
            <a:extLst>
              <a:ext uri="{FF2B5EF4-FFF2-40B4-BE49-F238E27FC236}">
                <a16:creationId xmlns:a16="http://schemas.microsoft.com/office/drawing/2014/main" id="{7BE1F199-D108-4B54-946B-1B9EAF41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" y="2611437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4">
            <a:extLst>
              <a:ext uri="{FF2B5EF4-FFF2-40B4-BE49-F238E27FC236}">
                <a16:creationId xmlns:a16="http://schemas.microsoft.com/office/drawing/2014/main" id="{5BE63E6D-8862-42DF-A486-3009FA52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" y="3151065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">
            <a:extLst>
              <a:ext uri="{FF2B5EF4-FFF2-40B4-BE49-F238E27FC236}">
                <a16:creationId xmlns:a16="http://schemas.microsoft.com/office/drawing/2014/main" id="{C72B6CB8-E6E3-4516-91DD-33847FB6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3706935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>
            <a:extLst>
              <a:ext uri="{FF2B5EF4-FFF2-40B4-BE49-F238E27FC236}">
                <a16:creationId xmlns:a16="http://schemas.microsoft.com/office/drawing/2014/main" id="{E7CED2D1-B95D-4489-9D12-35B5900B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4643641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C:\Users\dfh\Desktop\Для отчёта Дёмина ИЗО\Новая папка (2)\DSC00532.JPG">
            <a:extLst>
              <a:ext uri="{FF2B5EF4-FFF2-40B4-BE49-F238E27FC236}">
                <a16:creationId xmlns:a16="http://schemas.microsoft.com/office/drawing/2014/main" id="{FD4B5564-8043-41D9-9E92-A57268B6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005" y="3851275"/>
            <a:ext cx="2586568" cy="1939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6570" name="Picture 9">
            <a:extLst>
              <a:ext uri="{FF2B5EF4-FFF2-40B4-BE49-F238E27FC236}">
                <a16:creationId xmlns:a16="http://schemas.microsoft.com/office/drawing/2014/main" id="{3C974774-00CB-4E08-8468-0FE7FFDA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035175"/>
            <a:ext cx="1092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4">
            <a:extLst>
              <a:ext uri="{FF2B5EF4-FFF2-40B4-BE49-F238E27FC236}">
                <a16:creationId xmlns:a16="http://schemas.microsoft.com/office/drawing/2014/main" id="{8E9F9560-2027-4DC5-9C2E-872CB4930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588" y="-152400"/>
          <a:ext cx="9145588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3" imgW="4570330" imgH="3427599" progId="PowerPoint.Show.8">
                  <p:embed/>
                </p:oleObj>
              </mc:Choice>
              <mc:Fallback>
                <p:oleObj name="Презентация" r:id="rId3" imgW="4570330" imgH="3427599" progId="PowerPoint.Show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-152400"/>
                        <a:ext cx="9145588" cy="7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90FCFF7-5385-474F-B632-CC73134F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2438400"/>
            <a:ext cx="4648200" cy="4343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рисование песком;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рисование мыльными пузырями;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рисование мятой бумагой;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рисование на мятой бумаге;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кляксография</a:t>
            </a: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 обычная;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кляксография</a:t>
            </a: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 с трубочкой;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монотипия предметная;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монотипия пейзажная;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печать по трафарету;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процарапывание;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рисование по мокрому;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вливание цвета в цвет;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ниткография</a:t>
            </a: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пластилинография;</a:t>
            </a:r>
            <a:b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набрызг</a:t>
            </a:r>
            <a:r>
              <a:rPr lang="ru-RU" sz="1600" dirty="0">
                <a:solidFill>
                  <a:srgbClr val="000099"/>
                </a:solidFill>
                <a:ea typeface="Calibri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000099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1028" name="Текст 6">
            <a:extLst>
              <a:ext uri="{FF2B5EF4-FFF2-40B4-BE49-F238E27FC236}">
                <a16:creationId xmlns:a16="http://schemas.microsoft.com/office/drawing/2014/main" id="{4C763F87-A291-4043-9415-DCA48F9C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686800" cy="13716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0099"/>
                </a:solidFill>
                <a:latin typeface="+mj-lt"/>
              </a:rPr>
              <a:t>С детьми от 5-ти лет можно экспериментировать … </a:t>
            </a:r>
            <a:r>
              <a:rPr lang="ru-RU" altLang="ru-RU" sz="2800" b="1" dirty="0" err="1">
                <a:solidFill>
                  <a:srgbClr val="000099"/>
                </a:solidFill>
                <a:latin typeface="+mj-lt"/>
              </a:rPr>
              <a:t>Поробуйте</a:t>
            </a:r>
            <a:r>
              <a:rPr lang="ru-RU" altLang="ru-RU" sz="2800" b="1" dirty="0">
                <a:solidFill>
                  <a:srgbClr val="000099"/>
                </a:solidFill>
                <a:latin typeface="+mj-lt"/>
              </a:rPr>
              <a:t>, будет интересно!</a:t>
            </a:r>
          </a:p>
        </p:txBody>
      </p:sp>
      <p:pic>
        <p:nvPicPr>
          <p:cNvPr id="77830" name="Picture 6" descr="C:\Users\dfh\Desktop\Для отчёта Дёмина ИЗО\Новая папка (2)\DSC01043.JPG">
            <a:extLst>
              <a:ext uri="{FF2B5EF4-FFF2-40B4-BE49-F238E27FC236}">
                <a16:creationId xmlns:a16="http://schemas.microsoft.com/office/drawing/2014/main" id="{6A749238-BC32-4BB9-A089-720A1E80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876800"/>
            <a:ext cx="2133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>
            <a:extLst>
              <a:ext uri="{FF2B5EF4-FFF2-40B4-BE49-F238E27FC236}">
                <a16:creationId xmlns:a16="http://schemas.microsoft.com/office/drawing/2014/main" id="{0E168C4E-BA2B-42AB-99D5-8B13F4C3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вопросами обращайтесь: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BB6E4547-C4F4-4639-BBCE-FA21E399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05" y="908050"/>
            <a:ext cx="8229600" cy="53403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          </a:t>
            </a:r>
          </a:p>
          <a:p>
            <a:pPr marL="0" indent="0">
              <a:buNone/>
            </a:pPr>
            <a:r>
              <a:rPr lang="ru-RU" dirty="0"/>
              <a:t>		   +7918 995 81 53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dirty="0"/>
              <a:t>		    </a:t>
            </a:r>
            <a:r>
              <a:rPr lang="en-US" dirty="0"/>
              <a:t>https://vk.me/id801427619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/>
              <a:t>	               </a:t>
            </a:r>
            <a:r>
              <a:rPr lang="en-US" dirty="0"/>
              <a:t>surkova.tanya69@yandex.ru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/>
              <a:t>                         Лично группа №10,11 в рабочие 		     дни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4876-52A3-43C4-B3D9-8ADE4B1E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5" y="1160611"/>
            <a:ext cx="914400" cy="894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35636-EC2B-436B-AC10-7665EDD1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7" y="2332039"/>
            <a:ext cx="1590675" cy="8947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CE478C-0C20-439B-876B-323AF9F5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08" y="3335758"/>
            <a:ext cx="1247052" cy="9345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2172C3-5F27-4DB4-8A4B-EE98F0928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958" y="4572000"/>
            <a:ext cx="1201511" cy="8947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>
            <a:extLst>
              <a:ext uri="{FF2B5EF4-FFF2-40B4-BE49-F238E27FC236}">
                <a16:creationId xmlns:a16="http://schemas.microsoft.com/office/drawing/2014/main" id="{D573C502-D335-46D3-8A76-DBD3DA61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5C1329C-FA9D-42CF-95D9-3194D526DBC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096162">
            <a:off x="1003300" y="1030288"/>
            <a:ext cx="3505200" cy="5638800"/>
          </a:xfrm>
        </p:spPr>
        <p:txBody>
          <a:bodyPr/>
          <a:lstStyle/>
          <a:p>
            <a:pPr marL="114300" indent="0" algn="ct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«Тот, кто рисует, получает в течение</a:t>
            </a:r>
            <a:endParaRPr lang="ru-RU" sz="2000" b="1" dirty="0">
              <a:solidFill>
                <a:srgbClr val="9900CC"/>
              </a:solidFill>
              <a:latin typeface="Calibri"/>
              <a:ea typeface="Calibri"/>
              <a:cs typeface="Times New Roman"/>
            </a:endParaRPr>
          </a:p>
          <a:p>
            <a:pPr marL="114300" indent="0" algn="ct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одного часа больше, чем тот,</a:t>
            </a:r>
            <a:endParaRPr lang="ru-RU" sz="2000" b="1" dirty="0">
              <a:solidFill>
                <a:srgbClr val="9900CC"/>
              </a:solidFill>
              <a:latin typeface="Calibri"/>
              <a:ea typeface="Calibri"/>
              <a:cs typeface="Times New Roman"/>
            </a:endParaRPr>
          </a:p>
          <a:p>
            <a:pPr marL="114300" indent="0" algn="ct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кто девять часов только смотрит».</a:t>
            </a:r>
          </a:p>
          <a:p>
            <a:pPr marL="114300" indent="0" algn="ct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dirty="0">
              <a:solidFill>
                <a:srgbClr val="9900CC"/>
              </a:solidFill>
              <a:latin typeface="Calibri"/>
              <a:ea typeface="Calibri"/>
              <a:cs typeface="Times New Roman"/>
            </a:endParaRPr>
          </a:p>
          <a:p>
            <a:pPr marL="114300" indent="0" algn="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>
              <a:solidFill>
                <a:srgbClr val="9900CC"/>
              </a:solidFill>
              <a:latin typeface="Times New Roman"/>
              <a:ea typeface="Calibri"/>
              <a:cs typeface="Times New Roman"/>
            </a:endParaRPr>
          </a:p>
          <a:p>
            <a:pPr marL="114300" indent="0" algn="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И. </a:t>
            </a:r>
            <a:r>
              <a:rPr lang="ru-RU" dirty="0" err="1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Дистерверг</a:t>
            </a:r>
            <a:endParaRPr lang="ru-RU" sz="2000" dirty="0">
              <a:solidFill>
                <a:srgbClr val="9900CC"/>
              </a:solidFill>
              <a:latin typeface="Calibri"/>
              <a:ea typeface="Calibri"/>
              <a:cs typeface="Times New Roman"/>
            </a:endParaRPr>
          </a:p>
          <a:p>
            <a:pPr marL="114300" indent="0" algn="r" eaLnBrk="1" hangingPunct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9900CC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rgbClr val="9900CC"/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ru-RU" dirty="0">
              <a:solidFill>
                <a:srgbClr val="9900CC"/>
              </a:solidFill>
            </a:endParaRPr>
          </a:p>
        </p:txBody>
      </p:sp>
      <p:pic>
        <p:nvPicPr>
          <p:cNvPr id="54276" name="Picture 9">
            <a:extLst>
              <a:ext uri="{FF2B5EF4-FFF2-40B4-BE49-F238E27FC236}">
                <a16:creationId xmlns:a16="http://schemas.microsoft.com/office/drawing/2014/main" id="{26765F0F-EDD7-43D2-99FB-61B59515FE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981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7">
            <a:extLst>
              <a:ext uri="{FF2B5EF4-FFF2-40B4-BE49-F238E27FC236}">
                <a16:creationId xmlns:a16="http://schemas.microsoft.com/office/drawing/2014/main" id="{B58F6471-833E-42C9-A7B7-8A1DD2F9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7" name="Rectangle 9">
            <a:extLst>
              <a:ext uri="{FF2B5EF4-FFF2-40B4-BE49-F238E27FC236}">
                <a16:creationId xmlns:a16="http://schemas.microsoft.com/office/drawing/2014/main" id="{3F99DD67-144F-41E8-86D1-2E95207A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4" y="762000"/>
            <a:ext cx="7883526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нетрадиционным рисованием способствуют развитию: </a:t>
            </a:r>
            <a:endParaRPr lang="ru-RU" altLang="ru-RU" sz="2400" b="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Творческой активности</a:t>
            </a: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Зрительной памяти</a:t>
            </a: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Гибкости и быстроты мышления</a:t>
            </a: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Оригинальности и индивидуальности </a:t>
            </a:r>
          </a:p>
          <a:p>
            <a:pPr algn="l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каждого ребенка</a:t>
            </a:r>
          </a:p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55300" name="Picture 10">
            <a:extLst>
              <a:ext uri="{FF2B5EF4-FFF2-40B4-BE49-F238E27FC236}">
                <a16:creationId xmlns:a16="http://schemas.microsoft.com/office/drawing/2014/main" id="{5993A53C-5D68-4906-949C-C2E5364A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2" y="1825419"/>
            <a:ext cx="5286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2">
            <a:extLst>
              <a:ext uri="{FF2B5EF4-FFF2-40B4-BE49-F238E27FC236}">
                <a16:creationId xmlns:a16="http://schemas.microsoft.com/office/drawing/2014/main" id="{0C9B8473-F30D-4ECF-A80F-EDFE848B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19350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3">
            <a:extLst>
              <a:ext uri="{FF2B5EF4-FFF2-40B4-BE49-F238E27FC236}">
                <a16:creationId xmlns:a16="http://schemas.microsoft.com/office/drawing/2014/main" id="{83012F42-E162-4F33-94B0-A31CEF53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016250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4">
            <a:extLst>
              <a:ext uri="{FF2B5EF4-FFF2-40B4-BE49-F238E27FC236}">
                <a16:creationId xmlns:a16="http://schemas.microsoft.com/office/drawing/2014/main" id="{D046FE29-94A9-44D6-8196-0B52BB78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3150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5">
            <a:extLst>
              <a:ext uri="{FF2B5EF4-FFF2-40B4-BE49-F238E27FC236}">
                <a16:creationId xmlns:a16="http://schemas.microsoft.com/office/drawing/2014/main" id="{CBD01BF5-929E-4BC9-866C-3E5BCCE8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230688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0">
            <a:extLst>
              <a:ext uri="{FF2B5EF4-FFF2-40B4-BE49-F238E27FC236}">
                <a16:creationId xmlns:a16="http://schemas.microsoft.com/office/drawing/2014/main" id="{F234105F-C43B-4F6D-810B-240E5FE19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7788"/>
            <a:ext cx="14478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6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6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16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16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6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16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16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16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16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16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16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16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6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16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6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6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6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6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16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16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6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67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E25B264B-18BB-44A0-B9EB-B8A50068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6248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id="{29A7C9C4-B3B2-464D-B250-3FDE9447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3"/>
          <a:stretch>
            <a:fillRect/>
          </a:stretch>
        </p:blipFill>
        <p:spPr bwMode="auto">
          <a:xfrm>
            <a:off x="5638800" y="0"/>
            <a:ext cx="3505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F2CFBB-134E-4684-BD97-3E772592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95902">
            <a:off x="1295400" y="1236663"/>
            <a:ext cx="3251200" cy="42672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Методическое пособие «Рисование с детьми дошкольного возраста», Р.Г. Казакова;</a:t>
            </a:r>
            <a:br>
              <a:rPr lang="ru-RU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</a:br>
            <a:r>
              <a:rPr lang="ru-RU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Программа и технология художественного воспитания, обучения и развития «Цветные ладошки», </a:t>
            </a:r>
            <a:br>
              <a:rPr lang="ru-RU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kern="1200" dirty="0">
                <a:solidFill>
                  <a:schemeClr val="tx2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 И.А. Лыкова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373" name="Picture 5">
            <a:extLst>
              <a:ext uri="{FF2B5EF4-FFF2-40B4-BE49-F238E27FC236}">
                <a16:creationId xmlns:a16="http://schemas.microsoft.com/office/drawing/2014/main" id="{BD8D9500-C9C6-412C-B645-37B77CFE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 b="11993"/>
          <a:stretch>
            <a:fillRect/>
          </a:stretch>
        </p:blipFill>
        <p:spPr bwMode="auto">
          <a:xfrm>
            <a:off x="5862638" y="5475288"/>
            <a:ext cx="32813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http://img3.proshkolu.ru/content/media/pic/std/2000000/1301000/1300017-034e6cc9323816b8.gif">
            <a:extLst>
              <a:ext uri="{FF2B5EF4-FFF2-40B4-BE49-F238E27FC236}">
                <a16:creationId xmlns:a16="http://schemas.microsoft.com/office/drawing/2014/main" id="{C8EC0DC0-F9FC-437E-8CF9-BBA1B88F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599" y="1143000"/>
            <a:ext cx="1633643" cy="259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>
            <a:extLst>
              <a:ext uri="{FF2B5EF4-FFF2-40B4-BE49-F238E27FC236}">
                <a16:creationId xmlns:a16="http://schemas.microsoft.com/office/drawing/2014/main" id="{B16EC9A1-3E20-410A-A3A3-F9D8E53B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"/>
            <a:ext cx="441180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ulimChe" panose="020B0609000101010101" pitchFamily="49" charset="-127"/>
              </a:defRPr>
            </a:lvl9pPr>
          </a:lstStyle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i="1" kern="0" dirty="0">
                <a:solidFill>
                  <a:srgbClr val="A600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в детском саду</a:t>
            </a:r>
          </a:p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ru-RU" altLang="ru-RU" sz="2400" i="1" dirty="0">
              <a:solidFill>
                <a:srgbClr val="A600A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400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красоты</a:t>
            </a:r>
            <a:endParaRPr lang="ru-RU" altLang="ru-RU" sz="18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400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изобразительной деятельности</a:t>
            </a:r>
            <a:endParaRPr lang="ru-RU" altLang="ru-RU" sz="18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i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Творческая мастерская «Фантазеры»</a:t>
            </a:r>
            <a:endParaRPr lang="ru-RU" altLang="ru-RU" sz="2400" i="1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29F8303C-298B-433A-9C2B-A004DFB4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295400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>
            <a:extLst>
              <a:ext uri="{FF2B5EF4-FFF2-40B4-BE49-F238E27FC236}">
                <a16:creationId xmlns:a16="http://schemas.microsoft.com/office/drawing/2014/main" id="{E6D3DC69-68DB-4E77-AA53-857038E2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892300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id="{B93A81C0-D082-4B52-A66E-0CB4D746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59075"/>
            <a:ext cx="530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C:\Users\dfh\Desktop\Для отчёта Дёмина ИЗО\Новая папка (2)\DSC00758.JPG">
            <a:extLst>
              <a:ext uri="{FF2B5EF4-FFF2-40B4-BE49-F238E27FC236}">
                <a16:creationId xmlns:a16="http://schemas.microsoft.com/office/drawing/2014/main" id="{D934F3B6-118D-40E1-A9E1-5D32DE97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32" y="228600"/>
            <a:ext cx="1732760" cy="129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39" name="Picture 7" descr="C:\Users\dfh\Desktop\Для отчёта Дёмина ИЗО\Новая папка (2)\DSC00803.JPG">
            <a:extLst>
              <a:ext uri="{FF2B5EF4-FFF2-40B4-BE49-F238E27FC236}">
                <a16:creationId xmlns:a16="http://schemas.microsoft.com/office/drawing/2014/main" id="{CB32BB5E-4C1D-4A06-BC93-B858C9DF3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b="17877"/>
          <a:stretch/>
        </p:blipFill>
        <p:spPr bwMode="auto">
          <a:xfrm>
            <a:off x="465303" y="3565587"/>
            <a:ext cx="2354227" cy="145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40" name="Picture 8" descr="C:\Users\dfh\Desktop\Для отчёта Дёмина ИЗО\Новая папка (2)\DSC00804.JPG">
            <a:extLst>
              <a:ext uri="{FF2B5EF4-FFF2-40B4-BE49-F238E27FC236}">
                <a16:creationId xmlns:a16="http://schemas.microsoft.com/office/drawing/2014/main" id="{708AD7AA-04BF-4758-B94A-3642C90A9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b="17863"/>
          <a:stretch/>
        </p:blipFill>
        <p:spPr bwMode="auto">
          <a:xfrm>
            <a:off x="2419546" y="5257147"/>
            <a:ext cx="2152454" cy="1325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41" name="Picture 9" descr="C:\Users\dfh\Desktop\Для отчёта Дёмина ИЗО\Новая папка (2)\DSC00715.JPG">
            <a:extLst>
              <a:ext uri="{FF2B5EF4-FFF2-40B4-BE49-F238E27FC236}">
                <a16:creationId xmlns:a16="http://schemas.microsoft.com/office/drawing/2014/main" id="{17F4D85A-F43C-439A-96E0-8CCDCCC5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2627" y="3615214"/>
            <a:ext cx="2235200" cy="145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9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1" name="Rectangle 15">
            <a:extLst>
              <a:ext uri="{FF2B5EF4-FFF2-40B4-BE49-F238E27FC236}">
                <a16:creationId xmlns:a16="http://schemas.microsoft.com/office/drawing/2014/main" id="{AEDFB4A4-CB6F-4804-9843-C499A888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20106"/>
            <a:ext cx="5105400" cy="57975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defRPr sz="26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defRPr sz="23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Tx/>
              <a:defRPr/>
            </a:pPr>
            <a:r>
              <a:rPr lang="ru-RU" altLang="ru-RU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 есть дома у Вашего ребенка для рисования и лепки? </a:t>
            </a:r>
            <a:endParaRPr lang="ru-RU" altLang="ru-RU" sz="18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40000"/>
              </a:lnSpc>
              <a:buSzTx/>
              <a:defRPr/>
            </a:pPr>
            <a:r>
              <a:rPr lang="ru-RU" altLang="ru-RU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проанализировать самостоятельно…</a:t>
            </a:r>
            <a:endParaRPr lang="ru-RU" altLang="ru-RU" sz="2000" i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68619" name="Picture 11" descr="C:\Users\dfh\Desktop\Для отчёта Дёмина ИЗО\фото книги для Дёминой\CIMG5404.JPG">
            <a:extLst>
              <a:ext uri="{FF2B5EF4-FFF2-40B4-BE49-F238E27FC236}">
                <a16:creationId xmlns:a16="http://schemas.microsoft.com/office/drawing/2014/main" id="{B83AC284-A0C1-46FE-9858-3ABF5FE1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015" y="5052402"/>
            <a:ext cx="2254985" cy="149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20" name="Picture 12" descr="C:\Users\dfh\Desktop\Для отчёта Дёмина ИЗО\фото книги для Дёминой\CIMG5405.JPG">
            <a:extLst>
              <a:ext uri="{FF2B5EF4-FFF2-40B4-BE49-F238E27FC236}">
                <a16:creationId xmlns:a16="http://schemas.microsoft.com/office/drawing/2014/main" id="{73DCB351-F832-487A-ADD3-2939FD2E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429000"/>
            <a:ext cx="2254985" cy="1496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>
            <a:extLst>
              <a:ext uri="{FF2B5EF4-FFF2-40B4-BE49-F238E27FC236}">
                <a16:creationId xmlns:a16="http://schemas.microsoft.com/office/drawing/2014/main" id="{EF4F260D-FED9-4816-8EDA-0012A208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677" y="519113"/>
            <a:ext cx="4686300" cy="1670050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Средства изображения</a:t>
            </a:r>
            <a:br>
              <a:rPr lang="ru-RU" altLang="ru-RU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br>
              <a:rPr lang="ru-RU" altLang="ru-RU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ru-RU" altLang="ru-RU" sz="30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Это есть в каждой семье:</a:t>
            </a:r>
            <a:endParaRPr lang="ru-RU" altLang="ru-RU" sz="30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617652-B732-4DBF-A8D7-84FDE606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0" y="2822575"/>
            <a:ext cx="3733800" cy="38100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Коктейльные трубочки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Парафиновая свечка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Расческа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Зубная щетка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Ватная палочка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многое другое</a:t>
            </a:r>
          </a:p>
          <a:p>
            <a:pPr marL="273050" indent="-273050" algn="l">
              <a:buClr>
                <a:srgbClr val="FFFF00"/>
              </a:buClr>
              <a:buSzPct val="95000"/>
              <a:buFont typeface="Wingdings" pitchFamily="2" charset="2"/>
              <a:buChar char="v"/>
              <a:defRPr/>
            </a:pPr>
            <a:endParaRPr lang="ru-RU" sz="1800" b="1" dirty="0">
              <a:solidFill>
                <a:srgbClr val="7030A0"/>
              </a:solidFill>
              <a:latin typeface="Times New Roman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EB1669E9-939B-4F62-B537-5DDC4AAF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281940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>
            <a:extLst>
              <a:ext uri="{FF2B5EF4-FFF2-40B4-BE49-F238E27FC236}">
                <a16:creationId xmlns:a16="http://schemas.microsoft.com/office/drawing/2014/main" id="{13270E46-F2C6-4D12-85B6-67BE1EA6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613150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3">
            <a:extLst>
              <a:ext uri="{FF2B5EF4-FFF2-40B4-BE49-F238E27FC236}">
                <a16:creationId xmlns:a16="http://schemas.microsoft.com/office/drawing/2014/main" id="{72017A4E-54E4-4ADE-97AE-5BEE2645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114800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>
            <a:extLst>
              <a:ext uri="{FF2B5EF4-FFF2-40B4-BE49-F238E27FC236}">
                <a16:creationId xmlns:a16="http://schemas.microsoft.com/office/drawing/2014/main" id="{51E48CD8-AD03-4CE4-ABE1-D2F5B022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4572000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>
            <a:extLst>
              <a:ext uri="{FF2B5EF4-FFF2-40B4-BE49-F238E27FC236}">
                <a16:creationId xmlns:a16="http://schemas.microsoft.com/office/drawing/2014/main" id="{620EE9E6-3D5F-497B-B2D9-177FDDD09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029200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6">
            <a:extLst>
              <a:ext uri="{FF2B5EF4-FFF2-40B4-BE49-F238E27FC236}">
                <a16:creationId xmlns:a16="http://schemas.microsoft.com/office/drawing/2014/main" id="{879EEC29-96F9-4A70-81C7-B9630D94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8">
            <a:extLst>
              <a:ext uri="{FF2B5EF4-FFF2-40B4-BE49-F238E27FC236}">
                <a16:creationId xmlns:a16="http://schemas.microsoft.com/office/drawing/2014/main" id="{22019C4E-8CC2-4EBB-8657-BD717EC1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228975"/>
            <a:ext cx="40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14" descr="http://kolyan.net/uploads/posts/2013-03/1364282332_rrryirs1.jpg">
            <a:extLst>
              <a:ext uri="{FF2B5EF4-FFF2-40B4-BE49-F238E27FC236}">
                <a16:creationId xmlns:a16="http://schemas.microsoft.com/office/drawing/2014/main" id="{78EFB310-46DC-452E-942F-F8E28811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1549400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525" name="Picture 16">
            <a:extLst>
              <a:ext uri="{FF2B5EF4-FFF2-40B4-BE49-F238E27FC236}">
                <a16:creationId xmlns:a16="http://schemas.microsoft.com/office/drawing/2014/main" id="{5DCC8996-757A-4122-AF93-8CE10DEAA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89138"/>
            <a:ext cx="19304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>
            <a:extLst>
              <a:ext uri="{FF2B5EF4-FFF2-40B4-BE49-F238E27FC236}">
                <a16:creationId xmlns:a16="http://schemas.microsoft.com/office/drawing/2014/main" id="{08E215B0-DC57-4F0B-A339-88306A33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591" y="100806"/>
            <a:ext cx="3011710" cy="2250282"/>
          </a:xfrm>
        </p:spPr>
        <p:txBody>
          <a:bodyPr/>
          <a:lstStyle/>
          <a:p>
            <a:pPr eaLnBrk="1" hangingPunct="1"/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 доступные детям и интересны родителям. </a:t>
            </a:r>
            <a:b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Попробуйте!</a:t>
            </a:r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3C3BF570-EF0B-4117-9F34-B4C60FC9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0" y="287338"/>
            <a:ext cx="4268788" cy="596106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Монотипия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Кляксография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Печать листьями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Набрызг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Каракулеграфия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Расчесывание краски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 нитками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Раздувание краски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Фотокопия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Рисование свечой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многое другое.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defRPr/>
            </a:pPr>
            <a:endParaRPr lang="ru-RU" altLang="ru-RU" sz="2400" b="1" dirty="0"/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D353A66F-3791-4663-BF54-2050EC83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247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>
            <a:extLst>
              <a:ext uri="{FF2B5EF4-FFF2-40B4-BE49-F238E27FC236}">
                <a16:creationId xmlns:a16="http://schemas.microsoft.com/office/drawing/2014/main" id="{A34A7C40-EE3D-4B5F-A057-B418550E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4351338"/>
            <a:ext cx="2492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>
            <a:extLst>
              <a:ext uri="{FF2B5EF4-FFF2-40B4-BE49-F238E27FC236}">
                <a16:creationId xmlns:a16="http://schemas.microsoft.com/office/drawing/2014/main" id="{100F8A80-A2B0-4278-85D5-62F4B1DD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249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>
            <a:extLst>
              <a:ext uri="{FF2B5EF4-FFF2-40B4-BE49-F238E27FC236}">
                <a16:creationId xmlns:a16="http://schemas.microsoft.com/office/drawing/2014/main" id="{4CD7E452-2F27-4E46-93F5-D7C54343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249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6">
            <a:extLst>
              <a:ext uri="{FF2B5EF4-FFF2-40B4-BE49-F238E27FC236}">
                <a16:creationId xmlns:a16="http://schemas.microsoft.com/office/drawing/2014/main" id="{5130FE15-0CC1-4929-ABFF-FD142BDA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249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7">
            <a:extLst>
              <a:ext uri="{FF2B5EF4-FFF2-40B4-BE49-F238E27FC236}">
                <a16:creationId xmlns:a16="http://schemas.microsoft.com/office/drawing/2014/main" id="{1B6828E5-A049-4CC9-886A-8C59E8D51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351088"/>
            <a:ext cx="2492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8">
            <a:extLst>
              <a:ext uri="{FF2B5EF4-FFF2-40B4-BE49-F238E27FC236}">
                <a16:creationId xmlns:a16="http://schemas.microsoft.com/office/drawing/2014/main" id="{766FBD5E-8BA4-4324-99CB-574E77F7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876800"/>
            <a:ext cx="249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9">
            <a:extLst>
              <a:ext uri="{FF2B5EF4-FFF2-40B4-BE49-F238E27FC236}">
                <a16:creationId xmlns:a16="http://schemas.microsoft.com/office/drawing/2014/main" id="{70581360-7262-4607-A466-E100FE92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906713"/>
            <a:ext cx="2492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0">
            <a:extLst>
              <a:ext uri="{FF2B5EF4-FFF2-40B4-BE49-F238E27FC236}">
                <a16:creationId xmlns:a16="http://schemas.microsoft.com/office/drawing/2014/main" id="{2CFE58F7-54D1-4ED2-A8AB-66CA1439B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87713"/>
            <a:ext cx="2492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1" name="Picture 11">
            <a:extLst>
              <a:ext uri="{FF2B5EF4-FFF2-40B4-BE49-F238E27FC236}">
                <a16:creationId xmlns:a16="http://schemas.microsoft.com/office/drawing/2014/main" id="{4957A279-B5D4-45FA-A2B7-A6259F7C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886200"/>
            <a:ext cx="2492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C:\Users\dfh\Desktop\Для отчёта Дёмина ИЗО\Новая папка (2)\DSC01101.JPG">
            <a:extLst>
              <a:ext uri="{FF2B5EF4-FFF2-40B4-BE49-F238E27FC236}">
                <a16:creationId xmlns:a16="http://schemas.microsoft.com/office/drawing/2014/main" id="{3EEE8CD4-33A4-4353-A2ED-9DC917E4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828" y="4583835"/>
            <a:ext cx="2224616" cy="166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503" name="Picture 16">
            <a:extLst>
              <a:ext uri="{FF2B5EF4-FFF2-40B4-BE49-F238E27FC236}">
                <a16:creationId xmlns:a16="http://schemas.microsoft.com/office/drawing/2014/main" id="{F050D04F-6821-48D1-843F-62E285EA1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276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>
            <a:extLst>
              <a:ext uri="{FF2B5EF4-FFF2-40B4-BE49-F238E27FC236}">
                <a16:creationId xmlns:a16="http://schemas.microsoft.com/office/drawing/2014/main" id="{66A74081-BF34-4285-A79F-C5F9FCC2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902716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доступное детям от 2-х лет… </a:t>
            </a:r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8921C460-9277-4841-A7B5-185A135E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313717"/>
            <a:ext cx="5753100" cy="2971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пальчиками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обеими руками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ладошкой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 мятой бумагой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Рисование пробками и печатками из картошки</a:t>
            </a:r>
            <a:endParaRPr lang="ru-RU" altLang="ru-RU" sz="2800" dirty="0">
              <a:solidFill>
                <a:srgbClr val="9900CC"/>
              </a:solidFill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0E749BF5-0D2B-4D49-802A-60B38E37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9" y="1284504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>
            <a:extLst>
              <a:ext uri="{FF2B5EF4-FFF2-40B4-BE49-F238E27FC236}">
                <a16:creationId xmlns:a16="http://schemas.microsoft.com/office/drawing/2014/main" id="{D4DB782D-0A64-44DE-997C-D4A04D22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78" y="1816264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>
            <a:extLst>
              <a:ext uri="{FF2B5EF4-FFF2-40B4-BE49-F238E27FC236}">
                <a16:creationId xmlns:a16="http://schemas.microsoft.com/office/drawing/2014/main" id="{CCB9CBCA-B373-4999-BB16-958BE7D5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008">
            <a:off x="1577146" y="2334951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4">
            <a:extLst>
              <a:ext uri="{FF2B5EF4-FFF2-40B4-BE49-F238E27FC236}">
                <a16:creationId xmlns:a16="http://schemas.microsoft.com/office/drawing/2014/main" id="{87A2350F-A974-47C5-930E-EAD93B51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03525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>
            <a:extLst>
              <a:ext uri="{FF2B5EF4-FFF2-40B4-BE49-F238E27FC236}">
                <a16:creationId xmlns:a16="http://schemas.microsoft.com/office/drawing/2014/main" id="{177DFDF6-287A-4C38-B857-045E7CDA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12">
            <a:off x="1600200" y="3368676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C:\Users\dfh\Desktop\Для отчёта Дёмина ИЗО\Новая папка (2)\DSC01052.JPG">
            <a:extLst>
              <a:ext uri="{FF2B5EF4-FFF2-40B4-BE49-F238E27FC236}">
                <a16:creationId xmlns:a16="http://schemas.microsoft.com/office/drawing/2014/main" id="{3041EC7A-00A2-499E-8E7B-DD7732B0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834" y="4161476"/>
            <a:ext cx="2680965" cy="201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46" name="Picture 11">
            <a:extLst>
              <a:ext uri="{FF2B5EF4-FFF2-40B4-BE49-F238E27FC236}">
                <a16:creationId xmlns:a16="http://schemas.microsoft.com/office/drawing/2014/main" id="{BED29A40-B610-44A2-BFCC-F40A43F4EB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73588"/>
            <a:ext cx="1238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Che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Che" pitchFamily="49" charset="-127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lorPensel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losrPensel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ist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245</Words>
  <Application>Microsoft Office PowerPoint</Application>
  <PresentationFormat>Экран (4:3)</PresentationFormat>
  <Paragraphs>77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GulimChe</vt:lpstr>
      <vt:lpstr>Arial</vt:lpstr>
      <vt:lpstr>Times New Roman</vt:lpstr>
      <vt:lpstr>Wingdings</vt:lpstr>
      <vt:lpstr>Calibri</vt:lpstr>
      <vt:lpstr>Ariston</vt:lpstr>
      <vt:lpstr>Courier New</vt:lpstr>
      <vt:lpstr>Helvetica Neue</vt:lpstr>
      <vt:lpstr>Comic Sans MS</vt:lpstr>
      <vt:lpstr>Слои</vt:lpstr>
      <vt:lpstr>Тема Office</vt:lpstr>
      <vt:lpstr>ColorPensel3</vt:lpstr>
      <vt:lpstr>ColosrPensel2</vt:lpstr>
      <vt:lpstr>Kisti</vt:lpstr>
      <vt:lpstr>Microsoft PowerPoint 97-2003 Presentation</vt:lpstr>
      <vt:lpstr>Презентация PowerPoint</vt:lpstr>
      <vt:lpstr>Презентация PowerPoint</vt:lpstr>
      <vt:lpstr>Презентация PowerPoint</vt:lpstr>
      <vt:lpstr>Методическое пособие «Рисование с детьми дошкольного возраста», Р.Г. Казакова;  Программа и технология художественного воспитания, обучения и развития «Цветные ладошки»,   И.А. Лыкова</vt:lpstr>
      <vt:lpstr>Презентация PowerPoint</vt:lpstr>
      <vt:lpstr>Презентация PowerPoint</vt:lpstr>
      <vt:lpstr>Средства изображения  Это есть в каждой семье:</vt:lpstr>
      <vt:lpstr>Техники рисования доступные детям и интересны родителям.  Попробуйте!</vt:lpstr>
      <vt:lpstr>Рисование доступное детям от 2-х лет… </vt:lpstr>
      <vt:lpstr>Рисование для детей постарше от 3-х лет…</vt:lpstr>
      <vt:lpstr>рисование песком; рисование мыльными пузырями; рисование мятой бумагой; рисование на мятой бумаге; кляксография обычная; кляксография с трубочкой; монотипия предметная; монотипия пейзажная; печать по трафарету; процарапывание; рисование по мокрому; вливание цвета в цвет; ниткография; пластилинография; набрызг. </vt:lpstr>
      <vt:lpstr>С вопросами обращайтесь: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191</cp:revision>
  <cp:lastPrinted>1601-01-01T00:00:00Z</cp:lastPrinted>
  <dcterms:created xsi:type="dcterms:W3CDTF">1601-01-01T00:00:00Z</dcterms:created>
  <dcterms:modified xsi:type="dcterms:W3CDTF">2023-11-22T14:33:33Z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