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F1A5B-4A62-4A1D-92DA-622EE0215D0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E2D7D-9E63-40AD-A49A-149997EF71D9}">
      <dgm:prSet/>
      <dgm:spPr/>
      <dgm:t>
        <a:bodyPr/>
        <a:lstStyle/>
        <a:p>
          <a:pPr rtl="0"/>
          <a:r>
            <a:rPr lang="ru-RU" b="1" u="none" dirty="0" smtClean="0"/>
            <a:t> </a:t>
          </a:r>
          <a:r>
            <a:rPr lang="ru-RU" b="1" u="sng" dirty="0" smtClean="0"/>
            <a:t>1-й этап. </a:t>
          </a:r>
          <a:r>
            <a:rPr lang="ru-RU" b="1" u="none" dirty="0" smtClean="0"/>
            <a:t>Потребность в общении с близкими взрослыми как потребность в получении от них ласки, внимания и сведений об окружающем. </a:t>
          </a:r>
          <a:endParaRPr lang="ru-RU" u="none" dirty="0"/>
        </a:p>
      </dgm:t>
    </dgm:pt>
    <dgm:pt modelId="{536683AA-30CA-45F8-8FD1-3D9EC87DDBFC}" type="parTrans" cxnId="{E2600425-CBCF-4297-BDE2-0C2EB81CFB26}">
      <dgm:prSet/>
      <dgm:spPr/>
      <dgm:t>
        <a:bodyPr/>
        <a:lstStyle/>
        <a:p>
          <a:endParaRPr lang="ru-RU"/>
        </a:p>
      </dgm:t>
    </dgm:pt>
    <dgm:pt modelId="{A952B92D-3778-4821-9C2B-8BE092023B44}" type="sibTrans" cxnId="{E2600425-CBCF-4297-BDE2-0C2EB81CFB26}">
      <dgm:prSet/>
      <dgm:spPr/>
      <dgm:t>
        <a:bodyPr/>
        <a:lstStyle/>
        <a:p>
          <a:endParaRPr lang="ru-RU"/>
        </a:p>
      </dgm:t>
    </dgm:pt>
    <dgm:pt modelId="{31532388-CD62-4408-829C-6228E22AC2C0}">
      <dgm:prSet/>
      <dgm:spPr/>
      <dgm:t>
        <a:bodyPr/>
        <a:lstStyle/>
        <a:p>
          <a:pPr rtl="0"/>
          <a:r>
            <a:rPr lang="ru-RU" b="1" u="sng" dirty="0" smtClean="0"/>
            <a:t>2-й этап. </a:t>
          </a:r>
          <a:r>
            <a:rPr lang="ru-RU" b="1" dirty="0" smtClean="0"/>
            <a:t>Потребность в общении с близкими взрослыми как потребность в получении от них ласки, внимания и сведений об окружающем. </a:t>
          </a:r>
          <a:endParaRPr lang="ru-RU" dirty="0"/>
        </a:p>
      </dgm:t>
    </dgm:pt>
    <dgm:pt modelId="{0C6072B5-031D-4FDF-885A-7C0BF6278EE3}" type="parTrans" cxnId="{A77B096A-5BF3-4463-B0D5-8BD9BFC904D4}">
      <dgm:prSet/>
      <dgm:spPr/>
      <dgm:t>
        <a:bodyPr/>
        <a:lstStyle/>
        <a:p>
          <a:endParaRPr lang="ru-RU"/>
        </a:p>
      </dgm:t>
    </dgm:pt>
    <dgm:pt modelId="{BC39EFB0-3ED7-47DE-B4B0-F3CEBCB04D7B}" type="sibTrans" cxnId="{A77B096A-5BF3-4463-B0D5-8BD9BFC904D4}">
      <dgm:prSet/>
      <dgm:spPr/>
      <dgm:t>
        <a:bodyPr/>
        <a:lstStyle/>
        <a:p>
          <a:endParaRPr lang="ru-RU"/>
        </a:p>
      </dgm:t>
    </dgm:pt>
    <dgm:pt modelId="{9570BA4A-AD74-44F2-8E02-3B9E429D49AD}">
      <dgm:prSet/>
      <dgm:spPr/>
      <dgm:t>
        <a:bodyPr/>
        <a:lstStyle/>
        <a:p>
          <a:pPr rtl="0"/>
          <a:r>
            <a:rPr lang="ru-RU" b="1" u="sng" dirty="0" smtClean="0"/>
            <a:t>3-й этап. </a:t>
          </a:r>
          <a:r>
            <a:rPr lang="ru-RU" b="1" dirty="0" smtClean="0"/>
            <a:t>Потребность в общении с взрослым на познавательные темы и в активных познавательных действиях. </a:t>
          </a:r>
          <a:endParaRPr lang="ru-RU" b="1" dirty="0"/>
        </a:p>
      </dgm:t>
    </dgm:pt>
    <dgm:pt modelId="{3C4BF4EA-41BC-40F2-8B61-C5C4352FC1C8}" type="parTrans" cxnId="{D70104E4-97EF-461E-A79F-ABCAE48E0B40}">
      <dgm:prSet/>
      <dgm:spPr/>
      <dgm:t>
        <a:bodyPr/>
        <a:lstStyle/>
        <a:p>
          <a:endParaRPr lang="ru-RU"/>
        </a:p>
      </dgm:t>
    </dgm:pt>
    <dgm:pt modelId="{80EA8CAE-31C6-4A54-8F44-1DF8A55930B4}" type="sibTrans" cxnId="{D70104E4-97EF-461E-A79F-ABCAE48E0B40}">
      <dgm:prSet/>
      <dgm:spPr/>
      <dgm:t>
        <a:bodyPr/>
        <a:lstStyle/>
        <a:p>
          <a:endParaRPr lang="ru-RU"/>
        </a:p>
      </dgm:t>
    </dgm:pt>
    <dgm:pt modelId="{314DC51D-76D5-48D1-874C-98B9F224F82F}" type="pres">
      <dgm:prSet presAssocID="{208F1A5B-4A62-4A1D-92DA-622EE0215D07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C6DE7D-0995-48B8-9F53-605476B72667}" type="pres">
      <dgm:prSet presAssocID="{E54E2D7D-9E63-40AD-A49A-149997EF71D9}" presName="circle1" presStyleLbl="lnNode1" presStyleIdx="0" presStyleCnt="3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tx1"/>
          </a:solidFill>
        </a:ln>
      </dgm:spPr>
    </dgm:pt>
    <dgm:pt modelId="{8AC8535C-FF1D-432E-911C-E0274AF5672E}" type="pres">
      <dgm:prSet presAssocID="{E54E2D7D-9E63-40AD-A49A-149997EF71D9}" presName="text1" presStyleLbl="revTx" presStyleIdx="0" presStyleCnt="3" custScaleX="116433" custScaleY="11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B7ADB-A3E8-409E-9FA6-7F55A32852A4}" type="pres">
      <dgm:prSet presAssocID="{E54E2D7D-9E63-40AD-A49A-149997EF71D9}" presName="line1" presStyleLbl="callout" presStyleIdx="0" presStyleCnt="6"/>
      <dgm:spPr>
        <a:ln w="19050"/>
      </dgm:spPr>
    </dgm:pt>
    <dgm:pt modelId="{6F63600C-7502-4AF7-8B82-562B55731A66}" type="pres">
      <dgm:prSet presAssocID="{E54E2D7D-9E63-40AD-A49A-149997EF71D9}" presName="d1" presStyleLbl="callout" presStyleIdx="1" presStyleCnt="6"/>
      <dgm:spPr>
        <a:ln w="19050"/>
      </dgm:spPr>
    </dgm:pt>
    <dgm:pt modelId="{0B3F1F55-A237-4E30-808A-57D818027558}" type="pres">
      <dgm:prSet presAssocID="{31532388-CD62-4408-829C-6228E22AC2C0}" presName="circle2" presStyleLbl="lnNode1" presStyleIdx="1" presStyleCnt="3"/>
      <dgm:spPr>
        <a:solidFill>
          <a:srgbClr val="00B050"/>
        </a:solidFill>
        <a:ln>
          <a:solidFill>
            <a:schemeClr val="tx1"/>
          </a:solidFill>
        </a:ln>
      </dgm:spPr>
    </dgm:pt>
    <dgm:pt modelId="{71387376-30C9-4E3A-AB29-BEB0F9CD9447}" type="pres">
      <dgm:prSet presAssocID="{31532388-CD62-4408-829C-6228E22AC2C0}" presName="text2" presStyleLbl="revTx" presStyleIdx="1" presStyleCnt="3" custScaleX="122815" custScaleY="12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D35E1-D2E8-4452-AA9C-8F013AC4834A}" type="pres">
      <dgm:prSet presAssocID="{31532388-CD62-4408-829C-6228E22AC2C0}" presName="line2" presStyleLbl="callout" presStyleIdx="2" presStyleCnt="6"/>
      <dgm:spPr>
        <a:ln w="19050"/>
      </dgm:spPr>
    </dgm:pt>
    <dgm:pt modelId="{76EC4B95-D2D4-4AE7-AE69-33A24CFEC651}" type="pres">
      <dgm:prSet presAssocID="{31532388-CD62-4408-829C-6228E22AC2C0}" presName="d2" presStyleLbl="callout" presStyleIdx="3" presStyleCnt="6"/>
      <dgm:spPr>
        <a:ln w="19050"/>
      </dgm:spPr>
    </dgm:pt>
    <dgm:pt modelId="{961958EF-1955-4359-83C7-CBD2EC21AEDB}" type="pres">
      <dgm:prSet presAssocID="{9570BA4A-AD74-44F2-8E02-3B9E429D49AD}" presName="circle3" presStyleLbl="lnNode1" presStyleIdx="2" presStyleCnt="3" custScaleX="137508" custScaleY="133333"/>
      <dgm:spPr>
        <a:solidFill>
          <a:srgbClr val="00B0F0"/>
        </a:solidFill>
        <a:ln>
          <a:solidFill>
            <a:schemeClr val="tx1"/>
          </a:solidFill>
        </a:ln>
      </dgm:spPr>
    </dgm:pt>
    <dgm:pt modelId="{A525B2C8-B9AC-4D78-8B86-249EF023C443}" type="pres">
      <dgm:prSet presAssocID="{9570BA4A-AD74-44F2-8E02-3B9E429D49AD}" presName="text3" presStyleLbl="revTx" presStyleIdx="2" presStyleCnt="3" custScaleX="113476" custScaleY="115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AE003-EA54-47E0-BAB3-4659BF4390FB}" type="pres">
      <dgm:prSet presAssocID="{9570BA4A-AD74-44F2-8E02-3B9E429D49AD}" presName="line3" presStyleLbl="callout" presStyleIdx="4" presStyleCnt="6"/>
      <dgm:spPr>
        <a:ln w="19050"/>
      </dgm:spPr>
    </dgm:pt>
    <dgm:pt modelId="{39EE2640-C90B-476E-9E49-618F0416CBC1}" type="pres">
      <dgm:prSet presAssocID="{9570BA4A-AD74-44F2-8E02-3B9E429D49AD}" presName="d3" presStyleLbl="callout" presStyleIdx="5" presStyleCnt="6"/>
      <dgm:spPr>
        <a:ln w="19050"/>
      </dgm:spPr>
    </dgm:pt>
  </dgm:ptLst>
  <dgm:cxnLst>
    <dgm:cxn modelId="{F35E1B03-859A-4DB6-97CC-635D5FFA456A}" type="presOf" srcId="{31532388-CD62-4408-829C-6228E22AC2C0}" destId="{71387376-30C9-4E3A-AB29-BEB0F9CD9447}" srcOrd="0" destOrd="0" presId="urn:microsoft.com/office/officeart/2005/8/layout/target1"/>
    <dgm:cxn modelId="{B95F1458-B9B8-4CBD-960F-33E988C21C61}" type="presOf" srcId="{E54E2D7D-9E63-40AD-A49A-149997EF71D9}" destId="{8AC8535C-FF1D-432E-911C-E0274AF5672E}" srcOrd="0" destOrd="0" presId="urn:microsoft.com/office/officeart/2005/8/layout/target1"/>
    <dgm:cxn modelId="{E2600425-CBCF-4297-BDE2-0C2EB81CFB26}" srcId="{208F1A5B-4A62-4A1D-92DA-622EE0215D07}" destId="{E54E2D7D-9E63-40AD-A49A-149997EF71D9}" srcOrd="0" destOrd="0" parTransId="{536683AA-30CA-45F8-8FD1-3D9EC87DDBFC}" sibTransId="{A952B92D-3778-4821-9C2B-8BE092023B44}"/>
    <dgm:cxn modelId="{D70104E4-97EF-461E-A79F-ABCAE48E0B40}" srcId="{208F1A5B-4A62-4A1D-92DA-622EE0215D07}" destId="{9570BA4A-AD74-44F2-8E02-3B9E429D49AD}" srcOrd="2" destOrd="0" parTransId="{3C4BF4EA-41BC-40F2-8B61-C5C4352FC1C8}" sibTransId="{80EA8CAE-31C6-4A54-8F44-1DF8A55930B4}"/>
    <dgm:cxn modelId="{A77B096A-5BF3-4463-B0D5-8BD9BFC904D4}" srcId="{208F1A5B-4A62-4A1D-92DA-622EE0215D07}" destId="{31532388-CD62-4408-829C-6228E22AC2C0}" srcOrd="1" destOrd="0" parTransId="{0C6072B5-031D-4FDF-885A-7C0BF6278EE3}" sibTransId="{BC39EFB0-3ED7-47DE-B4B0-F3CEBCB04D7B}"/>
    <dgm:cxn modelId="{3393BC71-9EFF-41D7-B575-7C423ABCBB12}" type="presOf" srcId="{9570BA4A-AD74-44F2-8E02-3B9E429D49AD}" destId="{A525B2C8-B9AC-4D78-8B86-249EF023C443}" srcOrd="0" destOrd="0" presId="urn:microsoft.com/office/officeart/2005/8/layout/target1"/>
    <dgm:cxn modelId="{9F6FA4BD-0687-4DE0-8439-E00FE3DB0E8F}" type="presOf" srcId="{208F1A5B-4A62-4A1D-92DA-622EE0215D07}" destId="{314DC51D-76D5-48D1-874C-98B9F224F82F}" srcOrd="0" destOrd="0" presId="urn:microsoft.com/office/officeart/2005/8/layout/target1"/>
    <dgm:cxn modelId="{C3F3B003-882D-46BF-9695-80E89CFE3942}" type="presParOf" srcId="{314DC51D-76D5-48D1-874C-98B9F224F82F}" destId="{91C6DE7D-0995-48B8-9F53-605476B72667}" srcOrd="0" destOrd="0" presId="urn:microsoft.com/office/officeart/2005/8/layout/target1"/>
    <dgm:cxn modelId="{2B847DDB-C80B-4181-A471-1161D06401EB}" type="presParOf" srcId="{314DC51D-76D5-48D1-874C-98B9F224F82F}" destId="{8AC8535C-FF1D-432E-911C-E0274AF5672E}" srcOrd="1" destOrd="0" presId="urn:microsoft.com/office/officeart/2005/8/layout/target1"/>
    <dgm:cxn modelId="{9F154BB9-C4EA-492B-B584-ECEA3628AE44}" type="presParOf" srcId="{314DC51D-76D5-48D1-874C-98B9F224F82F}" destId="{442B7ADB-A3E8-409E-9FA6-7F55A32852A4}" srcOrd="2" destOrd="0" presId="urn:microsoft.com/office/officeart/2005/8/layout/target1"/>
    <dgm:cxn modelId="{E6181CE3-E235-4169-859F-37D1377245C5}" type="presParOf" srcId="{314DC51D-76D5-48D1-874C-98B9F224F82F}" destId="{6F63600C-7502-4AF7-8B82-562B55731A66}" srcOrd="3" destOrd="0" presId="urn:microsoft.com/office/officeart/2005/8/layout/target1"/>
    <dgm:cxn modelId="{73794782-83C6-45F4-BD45-58FE785C1468}" type="presParOf" srcId="{314DC51D-76D5-48D1-874C-98B9F224F82F}" destId="{0B3F1F55-A237-4E30-808A-57D818027558}" srcOrd="4" destOrd="0" presId="urn:microsoft.com/office/officeart/2005/8/layout/target1"/>
    <dgm:cxn modelId="{6B76E9EA-3826-4CE9-AE32-8AE6246F92EB}" type="presParOf" srcId="{314DC51D-76D5-48D1-874C-98B9F224F82F}" destId="{71387376-30C9-4E3A-AB29-BEB0F9CD9447}" srcOrd="5" destOrd="0" presId="urn:microsoft.com/office/officeart/2005/8/layout/target1"/>
    <dgm:cxn modelId="{4AE4019E-976F-44FC-AB0F-6DE007BC9731}" type="presParOf" srcId="{314DC51D-76D5-48D1-874C-98B9F224F82F}" destId="{8C1D35E1-D2E8-4452-AA9C-8F013AC4834A}" srcOrd="6" destOrd="0" presId="urn:microsoft.com/office/officeart/2005/8/layout/target1"/>
    <dgm:cxn modelId="{F5AB5C05-2211-4039-97B7-07176FF8DD12}" type="presParOf" srcId="{314DC51D-76D5-48D1-874C-98B9F224F82F}" destId="{76EC4B95-D2D4-4AE7-AE69-33A24CFEC651}" srcOrd="7" destOrd="0" presId="urn:microsoft.com/office/officeart/2005/8/layout/target1"/>
    <dgm:cxn modelId="{FE3628BB-004A-474C-9B65-5B5E29A4BEFE}" type="presParOf" srcId="{314DC51D-76D5-48D1-874C-98B9F224F82F}" destId="{961958EF-1955-4359-83C7-CBD2EC21AEDB}" srcOrd="8" destOrd="0" presId="urn:microsoft.com/office/officeart/2005/8/layout/target1"/>
    <dgm:cxn modelId="{0CB68CAA-4CF4-41F4-8643-4CE09A568BAD}" type="presParOf" srcId="{314DC51D-76D5-48D1-874C-98B9F224F82F}" destId="{A525B2C8-B9AC-4D78-8B86-249EF023C443}" srcOrd="9" destOrd="0" presId="urn:microsoft.com/office/officeart/2005/8/layout/target1"/>
    <dgm:cxn modelId="{01A83023-95DA-4ABD-88CD-7AE93C648EEE}" type="presParOf" srcId="{314DC51D-76D5-48D1-874C-98B9F224F82F}" destId="{D35AE003-EA54-47E0-BAB3-4659BF4390FB}" srcOrd="10" destOrd="0" presId="urn:microsoft.com/office/officeart/2005/8/layout/target1"/>
    <dgm:cxn modelId="{6EDECE05-C810-44AE-BA9D-A2ADA4BD4372}" type="presParOf" srcId="{314DC51D-76D5-48D1-874C-98B9F224F82F}" destId="{39EE2640-C90B-476E-9E49-618F0416CBC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Адаптация\Картинки воспитатель ребенок\1312556986_screenhunter_12-aug.-05-18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1369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Муниципальное автономное дошкольное образовательное учреждение центр развития ребенка – детский сад №82 «Сказка» муниципального образования город Новороссийск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093296"/>
            <a:ext cx="460851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Подготовила  педагог-психолог </a:t>
            </a:r>
            <a:r>
              <a:rPr lang="ru-RU" b="1" dirty="0" err="1">
                <a:solidFill>
                  <a:srgbClr val="C00000"/>
                </a:solidFill>
              </a:rPr>
              <a:t>Бернштам</a:t>
            </a:r>
            <a:r>
              <a:rPr lang="ru-RU" b="1" dirty="0">
                <a:solidFill>
                  <a:srgbClr val="C00000"/>
                </a:solidFill>
              </a:rPr>
              <a:t> Лариса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123018135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24936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Дети первой группы должны пройти все три этапа на </a:t>
            </a:r>
            <a:r>
              <a:rPr lang="ru-RU" sz="2400" b="1" dirty="0" smtClean="0">
                <a:solidFill>
                  <a:srgbClr val="002060"/>
                </a:solidFill>
              </a:rPr>
              <a:t>практике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(от </a:t>
            </a:r>
            <a:r>
              <a:rPr lang="ru-RU" sz="2400" dirty="0">
                <a:solidFill>
                  <a:srgbClr val="002060"/>
                </a:solidFill>
              </a:rPr>
              <a:t>20 дней до 2-3 </a:t>
            </a:r>
            <a:r>
              <a:rPr lang="ru-RU" sz="2400" dirty="0" smtClean="0">
                <a:solidFill>
                  <a:srgbClr val="002060"/>
                </a:solidFill>
              </a:rPr>
              <a:t>месяцев).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2060848"/>
            <a:ext cx="194421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55776" y="2060848"/>
            <a:ext cx="0" cy="1368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3429000"/>
            <a:ext cx="244827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4048" y="3429000"/>
            <a:ext cx="0" cy="16561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4048" y="5085184"/>
            <a:ext cx="38884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68144" y="5445224"/>
            <a:ext cx="25922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Первый этап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933056"/>
            <a:ext cx="23402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Второй этап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92896"/>
            <a:ext cx="216024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Третий этап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:\Адаптация\Картинки воспитатель ребенок\1281544942_924f8403ecf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3575"/>
            <a:ext cx="2592288" cy="299085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6586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Дети второй группы, соответственно, проходят два этапа в процессе привыкания к условиям дошкольного учреждения (от 7 до 20 дней).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2132856"/>
            <a:ext cx="230425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99792" y="2132856"/>
            <a:ext cx="0" cy="24482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99792" y="4581128"/>
            <a:ext cx="367240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72200" y="4581128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72200" y="6021288"/>
            <a:ext cx="25202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892480" y="6021288"/>
            <a:ext cx="0" cy="72008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2420888"/>
            <a:ext cx="230425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Третий этап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4869160"/>
            <a:ext cx="29523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Второй этап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6165304"/>
            <a:ext cx="252028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Первый этап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:\Адаптация\Картинки воспитатель ребенок\risun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33589"/>
            <a:ext cx="4572508" cy="23315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2010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детей третьей группы, с первых дней испытывающих потребность в активных самостоятельных действиях и общении с взрослым на познавательные темы </a:t>
            </a:r>
            <a:r>
              <a:rPr lang="ru-RU" sz="2400" b="1" dirty="0" smtClean="0">
                <a:solidFill>
                  <a:srgbClr val="002060"/>
                </a:solidFill>
              </a:rPr>
              <a:t>(от </a:t>
            </a:r>
            <a:r>
              <a:rPr lang="ru-RU" sz="2400" b="1" dirty="0">
                <a:solidFill>
                  <a:srgbClr val="002060"/>
                </a:solidFill>
              </a:rPr>
              <a:t>2-3 до 7-10 </a:t>
            </a:r>
            <a:r>
              <a:rPr lang="ru-RU" sz="2400" b="1" dirty="0" smtClean="0">
                <a:solidFill>
                  <a:srgbClr val="002060"/>
                </a:solidFill>
              </a:rPr>
              <a:t>дней).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4437112"/>
            <a:ext cx="345638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95936" y="4437112"/>
            <a:ext cx="1" cy="86409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95937" y="5301208"/>
            <a:ext cx="230425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00192" y="5301208"/>
            <a:ext cx="0" cy="9361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00192" y="6237312"/>
            <a:ext cx="25202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20472" y="6237312"/>
            <a:ext cx="0" cy="50405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9592" y="5085184"/>
            <a:ext cx="25922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Третий этап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5769260"/>
            <a:ext cx="2088232" cy="468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Второй этап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6381328"/>
            <a:ext cx="237626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Первый этап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:\Адаптация\Картинки воспитатель ребенок\0_4c575_10ac940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19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6949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Адаптация\Картинки воспитатель ребенок\85926325_4783955_d18dd0bcd0b1d0bbd0b5d0bcd0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55272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Таким образом, </a:t>
            </a:r>
            <a:r>
              <a:rPr lang="ru-RU" sz="3600" u="sng" dirty="0">
                <a:solidFill>
                  <a:srgbClr val="7030A0"/>
                </a:solidFill>
              </a:rPr>
              <a:t>опыт общения ребенка</a:t>
            </a:r>
            <a:r>
              <a:rPr lang="ru-RU" sz="3600" dirty="0">
                <a:solidFill>
                  <a:srgbClr val="7030A0"/>
                </a:solidFill>
              </a:rPr>
              <a:t> с окружающими, полученный им до прихода в детский сад, </a:t>
            </a:r>
            <a:r>
              <a:rPr lang="ru-RU" sz="3600" u="sng" dirty="0">
                <a:solidFill>
                  <a:srgbClr val="7030A0"/>
                </a:solidFill>
              </a:rPr>
              <a:t>определяет характер </a:t>
            </a:r>
            <a:r>
              <a:rPr lang="ru-RU" sz="3600" dirty="0">
                <a:solidFill>
                  <a:srgbClr val="7030A0"/>
                </a:solidFill>
              </a:rPr>
              <a:t>его адаптации к условиям дошкольного учреждения. 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Поэтому именно </a:t>
            </a:r>
            <a:r>
              <a:rPr lang="ru-RU" sz="3600" u="sng" dirty="0">
                <a:solidFill>
                  <a:srgbClr val="7030A0"/>
                </a:solidFill>
              </a:rPr>
              <a:t>знание содержания потребностей ребенка в общении </a:t>
            </a:r>
            <a:r>
              <a:rPr lang="ru-RU" sz="3600" dirty="0">
                <a:solidFill>
                  <a:srgbClr val="7030A0"/>
                </a:solidFill>
              </a:rPr>
              <a:t>является ключом, с помощью которого можно </a:t>
            </a:r>
            <a:r>
              <a:rPr lang="ru-RU" sz="3600" u="sng" dirty="0">
                <a:solidFill>
                  <a:srgbClr val="7030A0"/>
                </a:solidFill>
              </a:rPr>
              <a:t>определить характер педагогических воздействий</a:t>
            </a:r>
            <a:r>
              <a:rPr lang="ru-RU" sz="3600" dirty="0">
                <a:solidFill>
                  <a:srgbClr val="7030A0"/>
                </a:solidFill>
              </a:rPr>
              <a:t> на него в адаптационный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413191271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00200" y="533400"/>
            <a:ext cx="6400800" cy="563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66"/>
                </a:solidFill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rgbClr val="FF0066"/>
                </a:solidFill>
              </a:rPr>
              <a:t>внимание.</a:t>
            </a:r>
            <a:endParaRPr lang="ru-RU" sz="6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6048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 консультации</a:t>
            </a:r>
            <a:r>
              <a:rPr lang="ru-RU" sz="5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«Общение воспитателя с ребенком в период адаптации»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5475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Адаптация\Картинки воспитатель ребенок\Bambina_annoia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680520" cy="5589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2174" y="144488"/>
            <a:ext cx="8352928" cy="15841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процессе адаптации детей к ДОУ и при переходе ребенка из одной среды в другую происходят неблагоприятные для его развития изменения в поведении и психике. </a:t>
            </a:r>
          </a:p>
        </p:txBody>
      </p:sp>
    </p:spTree>
    <p:extLst>
      <p:ext uri="{BB962C8B-B14F-4D97-AF65-F5344CB8AC3E}">
        <p14:creationId xmlns:p14="http://schemas.microsoft.com/office/powerpoint/2010/main" val="8641297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7606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24936" cy="1222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этот период особое значение имеют индивидуальные особенности детей в сфере общения и их речевые умения и навыки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45224"/>
            <a:ext cx="8136904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Есть дети, которые уверенно и с достоинством вступают в новое для них окружение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19610793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1337842716_img2012021414530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847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136904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Другие дети сторонятся чужих взрослых, стесняются, опускают глаза. </a:t>
            </a:r>
          </a:p>
        </p:txBody>
      </p:sp>
    </p:spTree>
    <p:extLst>
      <p:ext uri="{BB962C8B-B14F-4D97-AF65-F5344CB8AC3E}">
        <p14:creationId xmlns:p14="http://schemas.microsoft.com/office/powerpoint/2010/main" val="294349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Адаптация\Картинки воспитатель ребенок\detskiy-sad-vospita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04656" cy="6021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064896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Есть и такие дети, которых общение с воспитателями пугает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6578243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 присущим детям различиям в поведении и потребности в общении в период социальной адаптации можно условно выделить три группы. </a:t>
            </a:r>
          </a:p>
        </p:txBody>
      </p:sp>
      <p:sp>
        <p:nvSpPr>
          <p:cNvPr id="6" name="Семиугольник 5"/>
          <p:cNvSpPr/>
          <p:nvPr/>
        </p:nvSpPr>
        <p:spPr>
          <a:xfrm>
            <a:off x="683568" y="1844824"/>
            <a:ext cx="864096" cy="792088"/>
          </a:xfrm>
          <a:prstGeom prst="hept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Семиугольник 6"/>
          <p:cNvSpPr/>
          <p:nvPr/>
        </p:nvSpPr>
        <p:spPr>
          <a:xfrm>
            <a:off x="683568" y="3284984"/>
            <a:ext cx="864096" cy="864096"/>
          </a:xfrm>
          <a:prstGeom prst="hept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683568" y="5085184"/>
            <a:ext cx="864096" cy="864096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484784"/>
            <a:ext cx="18002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группы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843808" y="1664804"/>
            <a:ext cx="5976664" cy="1296724"/>
          </a:xfrm>
          <a:prstGeom prst="borderCallout1">
            <a:avLst>
              <a:gd name="adj1" fmla="val 36914"/>
              <a:gd name="adj2" fmla="val 270"/>
              <a:gd name="adj3" fmla="val 37710"/>
              <a:gd name="adj4" fmla="val -22340"/>
            </a:avLst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Дети</a:t>
            </a:r>
            <a:r>
              <a:rPr lang="ru-RU" sz="2400" b="1" dirty="0">
                <a:solidFill>
                  <a:srgbClr val="002060"/>
                </a:solidFill>
              </a:rPr>
              <a:t>, у которых преобладает потребность в общении с близкими </a:t>
            </a:r>
            <a:r>
              <a:rPr lang="ru-RU" sz="2400" b="1" dirty="0" smtClean="0">
                <a:solidFill>
                  <a:srgbClr val="002060"/>
                </a:solidFill>
              </a:rPr>
              <a:t>взрослыми.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843808" y="3284984"/>
            <a:ext cx="5976664" cy="1440160"/>
          </a:xfrm>
          <a:prstGeom prst="borderCallout1">
            <a:avLst>
              <a:gd name="adj1" fmla="val 46007"/>
              <a:gd name="adj2" fmla="val -219"/>
              <a:gd name="adj3" fmla="val 45480"/>
              <a:gd name="adj4" fmla="val -23034"/>
            </a:avLst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Дети</a:t>
            </a:r>
            <a:r>
              <a:rPr lang="ru-RU" sz="2400" b="1" dirty="0">
                <a:solidFill>
                  <a:srgbClr val="002060"/>
                </a:solidFill>
              </a:rPr>
              <a:t>, у которых </a:t>
            </a:r>
            <a:r>
              <a:rPr lang="ru-RU" sz="2400" b="1" dirty="0" smtClean="0">
                <a:solidFill>
                  <a:srgbClr val="002060"/>
                </a:solidFill>
              </a:rPr>
              <a:t>уже сформировалась </a:t>
            </a:r>
            <a:r>
              <a:rPr lang="ru-RU" sz="2400" b="1" dirty="0">
                <a:solidFill>
                  <a:srgbClr val="002060"/>
                </a:solidFill>
              </a:rPr>
              <a:t>потребность в общении не только с близкими, но и с другими </a:t>
            </a:r>
            <a:r>
              <a:rPr lang="ru-RU" sz="2400" b="1" dirty="0" smtClean="0">
                <a:solidFill>
                  <a:srgbClr val="002060"/>
                </a:solidFill>
              </a:rPr>
              <a:t>взрослыми.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2843808" y="5085184"/>
            <a:ext cx="5976664" cy="1512168"/>
          </a:xfrm>
          <a:prstGeom prst="borderCallout1">
            <a:avLst>
              <a:gd name="adj1" fmla="val 29744"/>
              <a:gd name="adj2" fmla="val -451"/>
              <a:gd name="adj3" fmla="val 29125"/>
              <a:gd name="adj4" fmla="val -22338"/>
            </a:avLst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Дети</a:t>
            </a:r>
            <a:r>
              <a:rPr lang="ru-RU" sz="2400" b="1" dirty="0">
                <a:solidFill>
                  <a:srgbClr val="002060"/>
                </a:solidFill>
              </a:rPr>
              <a:t>, испытывающие потребность в активных самостоятельных действиях и в общении с </a:t>
            </a:r>
            <a:r>
              <a:rPr lang="ru-RU" sz="2400" b="1" dirty="0" smtClean="0">
                <a:solidFill>
                  <a:srgbClr val="002060"/>
                </a:solidFill>
              </a:rPr>
              <a:t>взрослыми.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0977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Адаптация\Картинки воспитатель ребенок\284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3204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76672"/>
            <a:ext cx="4032448" cy="5688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Доказано, что в первую неделю посещения как ясельной, так и младшей группы детского сада проявление речевой и игровой активности у детей резко снижается (в среднем, на 73 %). </a:t>
            </a:r>
          </a:p>
        </p:txBody>
      </p:sp>
    </p:spTree>
    <p:extLst>
      <p:ext uri="{BB962C8B-B14F-4D97-AF65-F5344CB8AC3E}">
        <p14:creationId xmlns:p14="http://schemas.microsoft.com/office/powerpoint/2010/main" val="331555848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Согласно исследованиям  Н. Д. Ватутиной , в адаптационный период происходит изменение содержания потребности в общении.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Оно проходит в </a:t>
            </a:r>
            <a:r>
              <a:rPr lang="ru-RU" sz="2400" b="1" u="sng" dirty="0">
                <a:solidFill>
                  <a:srgbClr val="002060"/>
                </a:solidFill>
              </a:rPr>
              <a:t>3 этапа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2268996"/>
              </p:ext>
            </p:extLst>
          </p:nvPr>
        </p:nvGraphicFramePr>
        <p:xfrm>
          <a:off x="395536" y="2060848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64002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195</TotalTime>
  <Words>453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Arial Black</vt:lpstr>
      <vt:lpstr>Franklin Gothic Book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Stalker</dc:creator>
  <cp:lastModifiedBy>Дион</cp:lastModifiedBy>
  <cp:revision>24</cp:revision>
  <dcterms:created xsi:type="dcterms:W3CDTF">2012-09-11T11:15:12Z</dcterms:created>
  <dcterms:modified xsi:type="dcterms:W3CDTF">2019-02-08T16:48:42Z</dcterms:modified>
</cp:coreProperties>
</file>