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7" r:id="rId3"/>
    <p:sldId id="268" r:id="rId4"/>
    <p:sldId id="257" r:id="rId5"/>
    <p:sldId id="261" r:id="rId6"/>
    <p:sldId id="276" r:id="rId7"/>
    <p:sldId id="273" r:id="rId8"/>
    <p:sldId id="274" r:id="rId9"/>
    <p:sldId id="275" r:id="rId10"/>
    <p:sldId id="277" r:id="rId11"/>
    <p:sldId id="278" r:id="rId12"/>
    <p:sldId id="258" r:id="rId13"/>
    <p:sldId id="256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FAF3"/>
    <a:srgbClr val="F3F672"/>
    <a:srgbClr val="C3FDC6"/>
    <a:srgbClr val="49F1DD"/>
    <a:srgbClr val="0EB8A4"/>
    <a:srgbClr val="FDE077"/>
    <a:srgbClr val="AAAE18"/>
    <a:srgbClr val="1F06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 varScale="1">
        <p:scale>
          <a:sx n="70" d="100"/>
          <a:sy n="70" d="100"/>
        </p:scale>
        <p:origin x="13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package" Target="../embeddings/______Microsoft_PowerPoint1.sldx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568952" cy="633670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Родительское </a:t>
            </a:r>
            <a:r>
              <a:rPr lang="ru-RU" sz="4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собрание 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 МАДОУ №82.</a:t>
            </a:r>
          </a:p>
          <a:p>
            <a:pPr algn="ctr"/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Тема выступления педагога-психолога: </a:t>
            </a:r>
            <a:r>
              <a:rPr lang="ru-RU" sz="6000" b="1" dirty="0">
                <a:solidFill>
                  <a:srgbClr val="002060"/>
                </a:solidFill>
                <a:latin typeface="Comic Sans MS" pitchFamily="66" charset="0"/>
                <a:cs typeface="FreesiaUPC" pitchFamily="34" charset="-34"/>
              </a:rPr>
              <a:t>«Психологическая готовность ребенка к школе</a:t>
            </a:r>
            <a:r>
              <a:rPr lang="ru-RU" sz="6000" b="1" dirty="0" smtClean="0">
                <a:solidFill>
                  <a:srgbClr val="002060"/>
                </a:solidFill>
                <a:latin typeface="Comic Sans MS" pitchFamily="66" charset="0"/>
                <a:cs typeface="FreesiaUPC" pitchFamily="34" charset="-34"/>
              </a:rPr>
              <a:t>» </a:t>
            </a:r>
            <a:endParaRPr lang="ru-RU" sz="6000" b="1" dirty="0">
              <a:solidFill>
                <a:srgbClr val="002060"/>
              </a:solidFill>
              <a:latin typeface="Comic Sans MS" pitchFamily="66" charset="0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454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И к т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И к т\домино\подбери\ФОТО рисунков\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2791044" cy="3960440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И к т\домино\подбери\ФОТО рисунков\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176" y="3200400"/>
            <a:ext cx="4121224" cy="3352800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И к т\домино\подбери\ФОТО рисунков\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668" y="404664"/>
            <a:ext cx="3007711" cy="4032448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16632"/>
            <a:ext cx="8640960" cy="576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Рисунок человека</a:t>
            </a:r>
            <a:endParaRPr lang="ru-RU" sz="28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11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И к т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И к т\домино\подбери\ФОТО рисунков\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397604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И к т\домино\подбери\ФОТО рисунков\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692696"/>
            <a:ext cx="3761359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0107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221088"/>
            <a:ext cx="8496944" cy="216024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1F065E"/>
                </a:solidFill>
              </a:rPr>
              <a:t>Кризис </a:t>
            </a:r>
            <a:r>
              <a:rPr lang="ru-RU" sz="3600" b="1" dirty="0">
                <a:solidFill>
                  <a:srgbClr val="1F065E"/>
                </a:solidFill>
              </a:rPr>
              <a:t>7 лет - это период рождения социального </a:t>
            </a:r>
            <a:r>
              <a:rPr lang="ru-RU" sz="5400" b="1" dirty="0">
                <a:solidFill>
                  <a:srgbClr val="1F065E"/>
                </a:solidFill>
              </a:rPr>
              <a:t>"Я"</a:t>
            </a:r>
            <a:r>
              <a:rPr lang="ru-RU" sz="3600" b="1" dirty="0">
                <a:solidFill>
                  <a:srgbClr val="1F065E"/>
                </a:solidFill>
              </a:rPr>
              <a:t> ребенка</a:t>
            </a:r>
            <a:r>
              <a:rPr lang="ru-RU" sz="3600" b="1" dirty="0" smtClean="0">
                <a:solidFill>
                  <a:srgbClr val="1F065E"/>
                </a:solidFill>
              </a:rPr>
              <a:t>".</a:t>
            </a:r>
          </a:p>
          <a:p>
            <a:pPr algn="r"/>
            <a:r>
              <a:rPr lang="ru-RU" sz="3600" b="1" dirty="0">
                <a:solidFill>
                  <a:srgbClr val="1F065E"/>
                </a:solidFill>
              </a:rPr>
              <a:t>Л.И. Божович </a:t>
            </a:r>
          </a:p>
        </p:txBody>
      </p:sp>
      <p:pic>
        <p:nvPicPr>
          <p:cNvPr id="1026" name="Picture 2" descr="C:\Users\Stalker\Desktop\СЕМЬ ЛЕТ\httpa-detstva.rukrizis-semi-let.ph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60648"/>
            <a:ext cx="5905500" cy="410445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28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верх 2"/>
          <p:cNvSpPr/>
          <p:nvPr/>
        </p:nvSpPr>
        <p:spPr>
          <a:xfrm>
            <a:off x="755576" y="3501008"/>
            <a:ext cx="3024336" cy="2592288"/>
          </a:xfrm>
          <a:prstGeom prst="upArrow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Игровая деятельность</a:t>
            </a:r>
            <a:endParaRPr lang="ru-RU" sz="32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Выноска со стрелкой вверх 4"/>
          <p:cNvSpPr/>
          <p:nvPr/>
        </p:nvSpPr>
        <p:spPr>
          <a:xfrm>
            <a:off x="5364088" y="3501008"/>
            <a:ext cx="3168352" cy="2592288"/>
          </a:xfrm>
          <a:prstGeom prst="upArrow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Учебная деятельность</a:t>
            </a:r>
            <a:endParaRPr lang="ru-RU" sz="32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Арка 6"/>
          <p:cNvSpPr/>
          <p:nvPr/>
        </p:nvSpPr>
        <p:spPr>
          <a:xfrm>
            <a:off x="1403648" y="188640"/>
            <a:ext cx="6120680" cy="4248472"/>
          </a:xfrm>
          <a:prstGeom prst="blockArc">
            <a:avLst>
              <a:gd name="adj1" fmla="val 10749236"/>
              <a:gd name="adj2" fmla="val 0"/>
              <a:gd name="adj3" fmla="val 25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312876"/>
            <a:ext cx="3024336" cy="11881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Дошкольник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2312876"/>
            <a:ext cx="3312368" cy="11881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Школьник</a:t>
            </a:r>
            <a:endParaRPr lang="ru-RU" sz="36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30163" y="548680"/>
            <a:ext cx="45352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Кризис 7 лет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82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talker\Desktop\СЕМЬ ЛЕТ\6_sem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69" y="170334"/>
            <a:ext cx="7756631" cy="577894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5229200"/>
            <a:ext cx="8424936" cy="136815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Старайтесь проявлять внимание к внутреннему миру ребенка, разговаривать с ним, как со 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взрослым.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12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talker\Desktop\СЕМЬ ЛЕТ\de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41" y="404664"/>
            <a:ext cx="8650139" cy="576433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98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8064896" cy="590465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8000" b="1" dirty="0" smtClean="0">
                <a:solidFill>
                  <a:srgbClr val="002060"/>
                </a:solidFill>
                <a:latin typeface="Cambria" pitchFamily="18" charset="0"/>
              </a:rPr>
              <a:t>СПАСИБО ЗА ВНИМАНИЕ</a:t>
            </a:r>
            <a:endParaRPr lang="ru-RU" sz="8000" b="1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45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8208912" cy="93610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Составными компонентами психологической готовности к школе являются: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12776"/>
            <a:ext cx="6552728" cy="936104"/>
          </a:xfrm>
          <a:prstGeom prst="rect">
            <a:avLst/>
          </a:prstGeom>
          <a:solidFill>
            <a:srgbClr val="F3F6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Интеллектуальная </a:t>
            </a:r>
            <a:r>
              <a:rPr lang="ru-RU" sz="2400" b="1" dirty="0">
                <a:solidFill>
                  <a:srgbClr val="002060"/>
                </a:solidFill>
              </a:rPr>
              <a:t>готовность (или шире — готовность познавательной сферы)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2757411"/>
            <a:ext cx="6480720" cy="8640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Личностная </a:t>
            </a:r>
            <a:r>
              <a:rPr lang="ru-RU" sz="2400" b="1" dirty="0">
                <a:solidFill>
                  <a:srgbClr val="002060"/>
                </a:solidFill>
              </a:rPr>
              <a:t>готовность  (в том числе мотивационная) готовность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005064"/>
            <a:ext cx="6552728" cy="936104"/>
          </a:xfrm>
          <a:prstGeom prst="rect">
            <a:avLst/>
          </a:prstGeom>
          <a:solidFill>
            <a:srgbClr val="BEFA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Социально-психологическая </a:t>
            </a:r>
            <a:r>
              <a:rPr lang="ru-RU" sz="2400" b="1" dirty="0">
                <a:solidFill>
                  <a:srgbClr val="002060"/>
                </a:solidFill>
              </a:rPr>
              <a:t>готовность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5301208"/>
            <a:ext cx="6480720" cy="9361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Готовность </a:t>
            </a:r>
            <a:r>
              <a:rPr lang="ru-RU" sz="2400" b="1" dirty="0">
                <a:solidFill>
                  <a:srgbClr val="002060"/>
                </a:solidFill>
              </a:rPr>
              <a:t>эмоционально-волевой сферы</a:t>
            </a:r>
          </a:p>
        </p:txBody>
      </p:sp>
    </p:spTree>
    <p:extLst>
      <p:ext uri="{BB962C8B-B14F-4D97-AF65-F5344CB8AC3E}">
        <p14:creationId xmlns:p14="http://schemas.microsoft.com/office/powerpoint/2010/main" val="273919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alker\Desktop\СЕМЬ ЛЕТ\httpwww.lady.rumamaВоспитаниеКризис-7-лет-От-игры-к-учеб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8894"/>
            <a:ext cx="8208912" cy="565582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5229200"/>
            <a:ext cx="8352928" cy="144016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То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, что ребенок до школы умеет читать, писать, считать, совсем не обеспечивает психологическую готовность к школьному 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обучению. 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52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32656"/>
            <a:ext cx="6984776" cy="12241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В старшем дошкольном возрасте </a:t>
            </a:r>
            <a:r>
              <a:rPr lang="ru-RU" sz="2800" b="1" dirty="0" smtClean="0">
                <a:solidFill>
                  <a:srgbClr val="002060"/>
                </a:solidFill>
              </a:rPr>
              <a:t>выделяются </a:t>
            </a:r>
            <a:r>
              <a:rPr lang="ru-RU" sz="2800" b="1" dirty="0">
                <a:solidFill>
                  <a:srgbClr val="002060"/>
                </a:solidFill>
              </a:rPr>
              <a:t>две группы детей: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132856"/>
            <a:ext cx="3240360" cy="43924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u="sng" dirty="0">
                <a:solidFill>
                  <a:srgbClr val="002060"/>
                </a:solidFill>
              </a:rPr>
              <a:t>1</a:t>
            </a:r>
            <a:r>
              <a:rPr lang="ru-RU" sz="2400" b="1" u="sng" dirty="0" smtClean="0">
                <a:solidFill>
                  <a:srgbClr val="002060"/>
                </a:solidFill>
              </a:rPr>
              <a:t>-я группа.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</a:rPr>
              <a:t>Д</a:t>
            </a:r>
            <a:r>
              <a:rPr lang="ru-RU" sz="2400" b="1" dirty="0" smtClean="0">
                <a:solidFill>
                  <a:srgbClr val="002060"/>
                </a:solidFill>
              </a:rPr>
              <a:t>ети</a:t>
            </a:r>
            <a:r>
              <a:rPr lang="ru-RU" sz="2400" b="1" dirty="0">
                <a:solidFill>
                  <a:srgbClr val="002060"/>
                </a:solidFill>
              </a:rPr>
              <a:t>, которые по внутренним предпосылкам уже готовы стать школьниками и осваивать учебную </a:t>
            </a:r>
            <a:r>
              <a:rPr lang="ru-RU" sz="2400" b="1" dirty="0" smtClean="0">
                <a:solidFill>
                  <a:srgbClr val="002060"/>
                </a:solidFill>
              </a:rPr>
              <a:t>деятельность.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24128" y="2132856"/>
            <a:ext cx="2880320" cy="43924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u="sng" dirty="0" smtClean="0">
                <a:solidFill>
                  <a:srgbClr val="002060"/>
                </a:solidFill>
              </a:rPr>
              <a:t>2-я группа. 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</a:rPr>
              <a:t>Д</a:t>
            </a:r>
            <a:r>
              <a:rPr lang="ru-RU" sz="2400" b="1" dirty="0" smtClean="0">
                <a:solidFill>
                  <a:srgbClr val="002060"/>
                </a:solidFill>
              </a:rPr>
              <a:t>ети</a:t>
            </a:r>
            <a:r>
              <a:rPr lang="ru-RU" sz="2400" b="1" dirty="0">
                <a:solidFill>
                  <a:srgbClr val="002060"/>
                </a:solidFill>
              </a:rPr>
              <a:t>, которые, не имея еще этих предпосылок, остаются на уровне игровой </a:t>
            </a:r>
            <a:r>
              <a:rPr lang="ru-RU" sz="2400" b="1" dirty="0" smtClean="0">
                <a:solidFill>
                  <a:srgbClr val="002060"/>
                </a:solidFill>
              </a:rPr>
              <a:t>деятельности.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547664" y="1556792"/>
            <a:ext cx="2016224" cy="576064"/>
          </a:xfrm>
          <a:prstGeom prst="straightConnector1">
            <a:avLst/>
          </a:prstGeom>
          <a:ln w="38100">
            <a:solidFill>
              <a:srgbClr val="1F065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220072" y="1556792"/>
            <a:ext cx="2376264" cy="576064"/>
          </a:xfrm>
          <a:prstGeom prst="straightConnector1">
            <a:avLst/>
          </a:prstGeom>
          <a:ln w="38100">
            <a:solidFill>
              <a:srgbClr val="1F065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06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784976" cy="79208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Что происходит с ребенком на физиологическом уровне?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336932"/>
            <a:ext cx="7632848" cy="511256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Интенсивное биологическое созревание детского организма;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Завершается созревание лобного отдела больших полушарий;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Возрастает подвижность нервных процессов, но </a:t>
            </a:r>
            <a:r>
              <a:rPr lang="ru-RU" sz="2800" b="1" u="sng" dirty="0" smtClean="0">
                <a:solidFill>
                  <a:srgbClr val="002060"/>
                </a:solidFill>
              </a:rPr>
              <a:t>процессы возбуждения преобладают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84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533400"/>
            <a:ext cx="7543800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Диагностика психологической готовности к школе включает: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Предварительная беседа.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Вырежи круг.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Скопируй домик.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Запомни 10 слов.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Закончи предложение.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«4-й лишний»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Последовательные картинки.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Найди недостающий.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Рисунок человека.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Разрезные картинки.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На что это похоже.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Графический диктант.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algn="ctr"/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И к т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260648"/>
            <a:ext cx="7488832" cy="5040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Рисунок человека</a:t>
            </a:r>
            <a:endParaRPr lang="ru-RU" sz="28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E:\И к т\домино\подбери\ФОТО рисунков\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22706"/>
            <a:ext cx="2438400" cy="3251200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И к т\домино\подбери\ФОТО рисунков\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851467"/>
            <a:ext cx="2438400" cy="3251200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И к т\домино\подбери\ФОТО рисунков\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851467"/>
            <a:ext cx="2438400" cy="3251200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И к т\домино\подбери\ФОТО рисунков\1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84984"/>
            <a:ext cx="2438400" cy="3251200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E:\И к т\домино\подбери\ФОТО рисунков\1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84984"/>
            <a:ext cx="2438400" cy="3251200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603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И к т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:\И к т\домино\подбери\ФОТО рисунков\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2438400" cy="3251200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И к т\домино\подбери\ФОТО рисунков\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92696"/>
            <a:ext cx="2438400" cy="3285159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И к т\домино\подбери\ФОТО рисунков\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726655"/>
            <a:ext cx="2438400" cy="3251200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E:\И к т\домино\подбери\ФОТО рисунков\1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84984"/>
            <a:ext cx="2438400" cy="3251200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:\И к т\домино\подбери\ФОТО рисунков\1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84984"/>
            <a:ext cx="2438400" cy="3251200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4451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1\Рабочий стол\Новая папка\P1240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6200" y="1981200"/>
            <a:ext cx="6318251" cy="4738688"/>
          </a:xfrm>
          <a:prstGeom prst="rect">
            <a:avLst/>
          </a:prstGeom>
          <a:noFill/>
          <a:ln w="57150">
            <a:solidFill>
              <a:schemeClr val="bg2">
                <a:lumMod val="25000"/>
              </a:schemeClr>
            </a:solidFill>
          </a:ln>
        </p:spPr>
      </p:pic>
      <p:sp>
        <p:nvSpPr>
          <p:cNvPr id="3" name="Выноска-облако 2"/>
          <p:cNvSpPr/>
          <p:nvPr/>
        </p:nvSpPr>
        <p:spPr>
          <a:xfrm>
            <a:off x="4572000" y="228600"/>
            <a:ext cx="3962400" cy="1524000"/>
          </a:xfrm>
          <a:prstGeom prst="cloudCallout">
            <a:avLst>
              <a:gd name="adj1" fmla="val -38388"/>
              <a:gd name="adj2" fmla="val 10945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Что с этим можно сделать?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201706" y="304800"/>
          <a:ext cx="3532093" cy="2973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Слайд" r:id="rId5" imgW="4570654" imgH="3427618" progId="PowerPoint.Slide.12">
                  <p:embed/>
                </p:oleObj>
              </mc:Choice>
              <mc:Fallback>
                <p:oleObj name="Слайд" r:id="rId5" imgW="4570654" imgH="3427618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06" y="304800"/>
                        <a:ext cx="3532093" cy="29734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906</TotalTime>
  <Words>252</Words>
  <Application>Microsoft Office PowerPoint</Application>
  <PresentationFormat>Экран (4:3)</PresentationFormat>
  <Paragraphs>46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Arial Black</vt:lpstr>
      <vt:lpstr>Cambria</vt:lpstr>
      <vt:lpstr>Comic Sans MS</vt:lpstr>
      <vt:lpstr>FreesiaUPC</vt:lpstr>
      <vt:lpstr>Georgia</vt:lpstr>
      <vt:lpstr>Trebuchet MS</vt:lpstr>
      <vt:lpstr>Воздушный поток</vt:lpstr>
      <vt:lpstr>Слайд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Stalker</dc:creator>
  <cp:lastModifiedBy>Дион</cp:lastModifiedBy>
  <cp:revision>44</cp:revision>
  <dcterms:created xsi:type="dcterms:W3CDTF">2013-09-24T14:39:41Z</dcterms:created>
  <dcterms:modified xsi:type="dcterms:W3CDTF">2019-02-08T16:48:25Z</dcterms:modified>
</cp:coreProperties>
</file>